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7" r:id="rId4"/>
    <p:sldId id="258" r:id="rId5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88" autoAdjust="0"/>
    <p:restoredTop sz="94660"/>
  </p:normalViewPr>
  <p:slideViewPr>
    <p:cSldViewPr snapToGrid="0">
      <p:cViewPr>
        <p:scale>
          <a:sx n="96" d="100"/>
          <a:sy n="96" d="100"/>
        </p:scale>
        <p:origin x="-1650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C2D6-3815-404A-AB2A-4C5334C743DA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ABB1-C436-4D54-B6A4-083336AA9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16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C2D6-3815-404A-AB2A-4C5334C743DA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ABB1-C436-4D54-B6A4-083336AA9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7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C2D6-3815-404A-AB2A-4C5334C743DA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ABB1-C436-4D54-B6A4-083336AA9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18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C2D6-3815-404A-AB2A-4C5334C743DA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ABB1-C436-4D54-B6A4-083336AA9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7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C2D6-3815-404A-AB2A-4C5334C743DA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ABB1-C436-4D54-B6A4-083336AA9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8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C2D6-3815-404A-AB2A-4C5334C743DA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ABB1-C436-4D54-B6A4-083336AA9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65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C2D6-3815-404A-AB2A-4C5334C743DA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ABB1-C436-4D54-B6A4-083336AA9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5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C2D6-3815-404A-AB2A-4C5334C743DA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ABB1-C436-4D54-B6A4-083336AA9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16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C2D6-3815-404A-AB2A-4C5334C743DA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ABB1-C436-4D54-B6A4-083336AA9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82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C2D6-3815-404A-AB2A-4C5334C743DA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ABB1-C436-4D54-B6A4-083336AA9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25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C2D6-3815-404A-AB2A-4C5334C743DA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ABB1-C436-4D54-B6A4-083336AA9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23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8C2D6-3815-404A-AB2A-4C5334C743DA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2ABB1-C436-4D54-B6A4-083336AA9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21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>
            <a:spLocks/>
          </p:cNvSpPr>
          <p:nvPr/>
        </p:nvSpPr>
        <p:spPr bwMode="auto">
          <a:xfrm>
            <a:off x="2104898" y="139382"/>
            <a:ext cx="6898132" cy="5943600"/>
          </a:xfrm>
          <a:custGeom>
            <a:avLst/>
            <a:gdLst>
              <a:gd name="T0" fmla="*/ 0 w 9124"/>
              <a:gd name="T1" fmla="*/ 0 h 9361"/>
              <a:gd name="T2" fmla="*/ 9123 w 9124"/>
              <a:gd name="T3" fmla="*/ 0 h 9361"/>
              <a:gd name="T4" fmla="*/ 9123 w 9124"/>
              <a:gd name="T5" fmla="*/ 9360 h 9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24" h="9361">
                <a:moveTo>
                  <a:pt x="0" y="0"/>
                </a:moveTo>
                <a:lnTo>
                  <a:pt x="9123" y="0"/>
                </a:lnTo>
                <a:lnTo>
                  <a:pt x="9123" y="9360"/>
                </a:lnTo>
              </a:path>
            </a:pathLst>
          </a:custGeom>
          <a:noFill/>
          <a:ln w="25400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o-RO" dirty="0"/>
          </a:p>
        </p:txBody>
      </p:sp>
      <p:pic>
        <p:nvPicPr>
          <p:cNvPr id="26" name="Picture 25" descr="Background image. Lines. Opaque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139382"/>
            <a:ext cx="8879204" cy="6594792"/>
          </a:xfrm>
          <a:prstGeom prst="rect">
            <a:avLst/>
          </a:prstGeom>
        </p:spPr>
      </p:pic>
      <p:sp>
        <p:nvSpPr>
          <p:cNvPr id="22" name="Freeform 21"/>
          <p:cNvSpPr>
            <a:spLocks/>
          </p:cNvSpPr>
          <p:nvPr/>
        </p:nvSpPr>
        <p:spPr bwMode="auto">
          <a:xfrm>
            <a:off x="123826" y="3222243"/>
            <a:ext cx="6529070" cy="3511931"/>
          </a:xfrm>
          <a:custGeom>
            <a:avLst/>
            <a:gdLst>
              <a:gd name="T0" fmla="*/ 11756 w 11757"/>
              <a:gd name="T1" fmla="*/ 9026 h 9027"/>
              <a:gd name="T2" fmla="*/ 0 w 11757"/>
              <a:gd name="T3" fmla="*/ 9026 h 9027"/>
              <a:gd name="T4" fmla="*/ 0 w 11757"/>
              <a:gd name="T5" fmla="*/ 0 h 9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757" h="9027">
                <a:moveTo>
                  <a:pt x="11756" y="9026"/>
                </a:moveTo>
                <a:lnTo>
                  <a:pt x="0" y="9026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accent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o-RO" dirty="0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-9017" y="1651"/>
            <a:ext cx="1230630" cy="2047240"/>
          </a:xfrm>
          <a:custGeom>
            <a:avLst/>
            <a:gdLst>
              <a:gd name="T0" fmla="*/ 1937 w 1938"/>
              <a:gd name="T1" fmla="*/ 0 h 3225"/>
              <a:gd name="T2" fmla="*/ 1406 w 1938"/>
              <a:gd name="T3" fmla="*/ 0 h 3225"/>
              <a:gd name="T4" fmla="*/ 0 w 1938"/>
              <a:gd name="T5" fmla="*/ 2428 h 3225"/>
              <a:gd name="T6" fmla="*/ 0 w 1938"/>
              <a:gd name="T7" fmla="*/ 3224 h 3225"/>
              <a:gd name="T8" fmla="*/ 1937 w 1938"/>
              <a:gd name="T9" fmla="*/ 0 h 3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38" h="3225">
                <a:moveTo>
                  <a:pt x="1937" y="0"/>
                </a:moveTo>
                <a:lnTo>
                  <a:pt x="1406" y="0"/>
                </a:lnTo>
                <a:lnTo>
                  <a:pt x="0" y="2428"/>
                </a:lnTo>
                <a:lnTo>
                  <a:pt x="0" y="3224"/>
                </a:lnTo>
                <a:lnTo>
                  <a:pt x="1937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o-RO" dirty="0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-9017" y="1651"/>
            <a:ext cx="2123440" cy="3669665"/>
          </a:xfrm>
          <a:custGeom>
            <a:avLst/>
            <a:gdLst>
              <a:gd name="T0" fmla="*/ 3343 w 3344"/>
              <a:gd name="T1" fmla="*/ 0 h 5780"/>
              <a:gd name="T2" fmla="*/ 1671 w 3344"/>
              <a:gd name="T3" fmla="*/ 0 h 5780"/>
              <a:gd name="T4" fmla="*/ 0 w 3344"/>
              <a:gd name="T5" fmla="*/ 2890 h 5780"/>
              <a:gd name="T6" fmla="*/ 0 w 3344"/>
              <a:gd name="T7" fmla="*/ 5780 h 5780"/>
              <a:gd name="T8" fmla="*/ 3343 w 3344"/>
              <a:gd name="T9" fmla="*/ 0 h 5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44" h="5780">
                <a:moveTo>
                  <a:pt x="3343" y="0"/>
                </a:moveTo>
                <a:lnTo>
                  <a:pt x="1671" y="0"/>
                </a:lnTo>
                <a:lnTo>
                  <a:pt x="0" y="2890"/>
                </a:lnTo>
                <a:lnTo>
                  <a:pt x="0" y="5780"/>
                </a:lnTo>
                <a:lnTo>
                  <a:pt x="334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o-RO" dirty="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0" y="0"/>
            <a:ext cx="996950" cy="1742440"/>
          </a:xfrm>
          <a:custGeom>
            <a:avLst/>
            <a:gdLst>
              <a:gd name="T0" fmla="*/ 1569 w 1570"/>
              <a:gd name="T1" fmla="*/ 0 h 2745"/>
              <a:gd name="T2" fmla="*/ 0 w 1570"/>
              <a:gd name="T3" fmla="*/ 0 h 2745"/>
              <a:gd name="T4" fmla="*/ 0 w 1570"/>
              <a:gd name="T5" fmla="*/ 2744 h 2745"/>
              <a:gd name="T6" fmla="*/ 1569 w 1570"/>
              <a:gd name="T7" fmla="*/ 0 h 2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70" h="2745">
                <a:moveTo>
                  <a:pt x="1569" y="0"/>
                </a:moveTo>
                <a:lnTo>
                  <a:pt x="0" y="0"/>
                </a:lnTo>
                <a:lnTo>
                  <a:pt x="0" y="2744"/>
                </a:lnTo>
                <a:lnTo>
                  <a:pt x="156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o-RO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83563" y="1651"/>
            <a:ext cx="1069975" cy="1834515"/>
          </a:xfrm>
          <a:custGeom>
            <a:avLst/>
            <a:gdLst>
              <a:gd name="T0" fmla="*/ 835 w 1685"/>
              <a:gd name="T1" fmla="*/ 0 h 2890"/>
              <a:gd name="T2" fmla="*/ 0 w 1685"/>
              <a:gd name="T3" fmla="*/ 1445 h 2890"/>
              <a:gd name="T4" fmla="*/ 835 w 1685"/>
              <a:gd name="T5" fmla="*/ 2890 h 2890"/>
              <a:gd name="T6" fmla="*/ 1684 w 1685"/>
              <a:gd name="T7" fmla="*/ 1488 h 2890"/>
              <a:gd name="T8" fmla="*/ 835 w 1685"/>
              <a:gd name="T9" fmla="*/ 0 h 2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5" h="2890">
                <a:moveTo>
                  <a:pt x="835" y="0"/>
                </a:moveTo>
                <a:lnTo>
                  <a:pt x="0" y="1445"/>
                </a:lnTo>
                <a:lnTo>
                  <a:pt x="835" y="2890"/>
                </a:lnTo>
                <a:lnTo>
                  <a:pt x="1684" y="1488"/>
                </a:lnTo>
                <a:lnTo>
                  <a:pt x="83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o-RO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2104898" y="1651"/>
            <a:ext cx="2124075" cy="1834515"/>
          </a:xfrm>
          <a:custGeom>
            <a:avLst/>
            <a:gdLst>
              <a:gd name="T0" fmla="*/ 3344 w 3345"/>
              <a:gd name="T1" fmla="*/ 0 h 2890"/>
              <a:gd name="T2" fmla="*/ 1757 w 3345"/>
              <a:gd name="T3" fmla="*/ 0 h 2890"/>
              <a:gd name="T4" fmla="*/ 0 w 3345"/>
              <a:gd name="T5" fmla="*/ 2890 h 2890"/>
              <a:gd name="T6" fmla="*/ 1672 w 3345"/>
              <a:gd name="T7" fmla="*/ 2890 h 2890"/>
              <a:gd name="T8" fmla="*/ 3344 w 3345"/>
              <a:gd name="T9" fmla="*/ 0 h 2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45" h="2890">
                <a:moveTo>
                  <a:pt x="3344" y="0"/>
                </a:moveTo>
                <a:lnTo>
                  <a:pt x="1757" y="0"/>
                </a:lnTo>
                <a:lnTo>
                  <a:pt x="0" y="2890"/>
                </a:lnTo>
                <a:lnTo>
                  <a:pt x="1672" y="2890"/>
                </a:lnTo>
                <a:lnTo>
                  <a:pt x="33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o-RO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8378825" y="5562600"/>
            <a:ext cx="776605" cy="1296194"/>
          </a:xfrm>
          <a:custGeom>
            <a:avLst/>
            <a:gdLst>
              <a:gd name="T0" fmla="*/ 1212 w 1213"/>
              <a:gd name="T1" fmla="*/ 0 h 2018"/>
              <a:gd name="T2" fmla="*/ 0 w 1213"/>
              <a:gd name="T3" fmla="*/ 2017 h 2018"/>
              <a:gd name="T4" fmla="*/ 332 w 1213"/>
              <a:gd name="T5" fmla="*/ 2017 h 2018"/>
              <a:gd name="T6" fmla="*/ 1212 w 1213"/>
              <a:gd name="T7" fmla="*/ 499 h 2018"/>
              <a:gd name="T8" fmla="*/ 1212 w 1213"/>
              <a:gd name="T9" fmla="*/ 0 h 2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3" h="2018">
                <a:moveTo>
                  <a:pt x="1212" y="0"/>
                </a:moveTo>
                <a:lnTo>
                  <a:pt x="0" y="2017"/>
                </a:lnTo>
                <a:lnTo>
                  <a:pt x="332" y="2017"/>
                </a:lnTo>
                <a:lnTo>
                  <a:pt x="1212" y="499"/>
                </a:lnTo>
                <a:lnTo>
                  <a:pt x="121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o-RO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7825740" y="4559935"/>
            <a:ext cx="1329690" cy="2298065"/>
          </a:xfrm>
          <a:custGeom>
            <a:avLst/>
            <a:gdLst>
              <a:gd name="T0" fmla="*/ 2093 w 2094"/>
              <a:gd name="T1" fmla="*/ 0 h 3620"/>
              <a:gd name="T2" fmla="*/ 0 w 2094"/>
              <a:gd name="T3" fmla="*/ 3619 h 3620"/>
              <a:gd name="T4" fmla="*/ 1047 w 2094"/>
              <a:gd name="T5" fmla="*/ 3619 h 3620"/>
              <a:gd name="T6" fmla="*/ 2093 w 2094"/>
              <a:gd name="T7" fmla="*/ 1811 h 3620"/>
              <a:gd name="T8" fmla="*/ 2093 w 2094"/>
              <a:gd name="T9" fmla="*/ 0 h 3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4" h="3620">
                <a:moveTo>
                  <a:pt x="2093" y="0"/>
                </a:moveTo>
                <a:lnTo>
                  <a:pt x="0" y="3619"/>
                </a:lnTo>
                <a:lnTo>
                  <a:pt x="1047" y="3619"/>
                </a:lnTo>
                <a:lnTo>
                  <a:pt x="2093" y="1811"/>
                </a:lnTo>
                <a:lnTo>
                  <a:pt x="209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o-RO" dirty="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8531860" y="5767546"/>
            <a:ext cx="623570" cy="1089660"/>
          </a:xfrm>
          <a:custGeom>
            <a:avLst/>
            <a:gdLst>
              <a:gd name="T0" fmla="*/ 981 w 982"/>
              <a:gd name="T1" fmla="*/ 0 h 1717"/>
              <a:gd name="T2" fmla="*/ 0 w 982"/>
              <a:gd name="T3" fmla="*/ 1716 h 1717"/>
              <a:gd name="T4" fmla="*/ 981 w 982"/>
              <a:gd name="T5" fmla="*/ 1716 h 1717"/>
              <a:gd name="T6" fmla="*/ 981 w 982"/>
              <a:gd name="T7" fmla="*/ 0 h 1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2" h="1717">
                <a:moveTo>
                  <a:pt x="981" y="0"/>
                </a:moveTo>
                <a:lnTo>
                  <a:pt x="0" y="1716"/>
                </a:lnTo>
                <a:lnTo>
                  <a:pt x="981" y="1716"/>
                </a:lnTo>
                <a:lnTo>
                  <a:pt x="98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o-RO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7487285" y="5708015"/>
            <a:ext cx="671195" cy="1149985"/>
          </a:xfrm>
          <a:custGeom>
            <a:avLst/>
            <a:gdLst>
              <a:gd name="T0" fmla="*/ 532 w 1057"/>
              <a:gd name="T1" fmla="*/ 0 h 1812"/>
              <a:gd name="T2" fmla="*/ 0 w 1057"/>
              <a:gd name="T3" fmla="*/ 878 h 1812"/>
              <a:gd name="T4" fmla="*/ 531 w 1057"/>
              <a:gd name="T5" fmla="*/ 1811 h 1812"/>
              <a:gd name="T6" fmla="*/ 532 w 1057"/>
              <a:gd name="T7" fmla="*/ 1811 h 1812"/>
              <a:gd name="T8" fmla="*/ 1056 w 1057"/>
              <a:gd name="T9" fmla="*/ 905 h 1812"/>
              <a:gd name="T10" fmla="*/ 532 w 1057"/>
              <a:gd name="T11" fmla="*/ 0 h 1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57" h="1812">
                <a:moveTo>
                  <a:pt x="532" y="0"/>
                </a:moveTo>
                <a:lnTo>
                  <a:pt x="0" y="878"/>
                </a:lnTo>
                <a:lnTo>
                  <a:pt x="531" y="1811"/>
                </a:lnTo>
                <a:lnTo>
                  <a:pt x="532" y="1811"/>
                </a:lnTo>
                <a:lnTo>
                  <a:pt x="1056" y="905"/>
                </a:lnTo>
                <a:lnTo>
                  <a:pt x="53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o-RO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6503035" y="5708015"/>
            <a:ext cx="1331595" cy="1149985"/>
          </a:xfrm>
          <a:custGeom>
            <a:avLst/>
            <a:gdLst>
              <a:gd name="T0" fmla="*/ 2096 w 2097"/>
              <a:gd name="T1" fmla="*/ 0 h 1812"/>
              <a:gd name="T2" fmla="*/ 1048 w 2097"/>
              <a:gd name="T3" fmla="*/ 0 h 1812"/>
              <a:gd name="T4" fmla="*/ 0 w 2097"/>
              <a:gd name="T5" fmla="*/ 1811 h 1812"/>
              <a:gd name="T6" fmla="*/ 995 w 2097"/>
              <a:gd name="T7" fmla="*/ 1811 h 1812"/>
              <a:gd name="T8" fmla="*/ 2096 w 2097"/>
              <a:gd name="T9" fmla="*/ 0 h 1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7" h="1812">
                <a:moveTo>
                  <a:pt x="2096" y="0"/>
                </a:moveTo>
                <a:lnTo>
                  <a:pt x="1048" y="0"/>
                </a:lnTo>
                <a:lnTo>
                  <a:pt x="0" y="1811"/>
                </a:lnTo>
                <a:lnTo>
                  <a:pt x="995" y="1811"/>
                </a:lnTo>
                <a:lnTo>
                  <a:pt x="209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o-RO" dirty="0"/>
          </a:p>
        </p:txBody>
      </p:sp>
      <p:sp>
        <p:nvSpPr>
          <p:cNvPr id="14" name="Shape"/>
          <p:cNvSpPr/>
          <p:nvPr/>
        </p:nvSpPr>
        <p:spPr>
          <a:xfrm>
            <a:off x="7329934" y="3980497"/>
            <a:ext cx="191770" cy="8070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6" h="21328" extrusionOk="0">
                <a:moveTo>
                  <a:pt x="15689" y="0"/>
                </a:moveTo>
                <a:lnTo>
                  <a:pt x="9477" y="0"/>
                </a:lnTo>
                <a:lnTo>
                  <a:pt x="18" y="20460"/>
                </a:lnTo>
                <a:cubicBezTo>
                  <a:pt x="-264" y="21097"/>
                  <a:pt x="2701" y="21600"/>
                  <a:pt x="5101" y="21164"/>
                </a:cubicBezTo>
                <a:lnTo>
                  <a:pt x="12160" y="19957"/>
                </a:lnTo>
                <a:lnTo>
                  <a:pt x="21336" y="0"/>
                </a:lnTo>
                <a:lnTo>
                  <a:pt x="15689" y="0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lang="ro-RO" dirty="0"/>
          </a:p>
        </p:txBody>
      </p:sp>
      <p:sp>
        <p:nvSpPr>
          <p:cNvPr id="15" name="Shape"/>
          <p:cNvSpPr/>
          <p:nvPr/>
        </p:nvSpPr>
        <p:spPr>
          <a:xfrm>
            <a:off x="8235444" y="3980497"/>
            <a:ext cx="191770" cy="8058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6" h="21366" extrusionOk="0">
                <a:moveTo>
                  <a:pt x="5929" y="0"/>
                </a:moveTo>
                <a:lnTo>
                  <a:pt x="0" y="0"/>
                </a:lnTo>
                <a:lnTo>
                  <a:pt x="9176" y="20019"/>
                </a:lnTo>
                <a:lnTo>
                  <a:pt x="16235" y="21230"/>
                </a:lnTo>
                <a:cubicBezTo>
                  <a:pt x="18635" y="21600"/>
                  <a:pt x="21600" y="21163"/>
                  <a:pt x="21318" y="20523"/>
                </a:cubicBezTo>
                <a:lnTo>
                  <a:pt x="11859" y="0"/>
                </a:lnTo>
                <a:lnTo>
                  <a:pt x="5929" y="0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lang="ro-RO" dirty="0"/>
          </a:p>
        </p:txBody>
      </p:sp>
      <p:sp>
        <p:nvSpPr>
          <p:cNvPr id="16" name="Shape"/>
          <p:cNvSpPr/>
          <p:nvPr/>
        </p:nvSpPr>
        <p:spPr>
          <a:xfrm>
            <a:off x="7483604" y="4007802"/>
            <a:ext cx="793750" cy="7067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32" y="1125"/>
                </a:moveTo>
                <a:lnTo>
                  <a:pt x="17626" y="2831"/>
                </a:lnTo>
                <a:lnTo>
                  <a:pt x="15794" y="2172"/>
                </a:lnTo>
                <a:lnTo>
                  <a:pt x="13893" y="1512"/>
                </a:lnTo>
                <a:lnTo>
                  <a:pt x="12303" y="2831"/>
                </a:lnTo>
                <a:lnTo>
                  <a:pt x="10783" y="4072"/>
                </a:lnTo>
                <a:lnTo>
                  <a:pt x="9262" y="2831"/>
                </a:lnTo>
                <a:lnTo>
                  <a:pt x="7672" y="1512"/>
                </a:lnTo>
                <a:lnTo>
                  <a:pt x="5772" y="2172"/>
                </a:lnTo>
                <a:lnTo>
                  <a:pt x="3940" y="2831"/>
                </a:lnTo>
                <a:lnTo>
                  <a:pt x="2834" y="1125"/>
                </a:lnTo>
                <a:lnTo>
                  <a:pt x="2108" y="0"/>
                </a:lnTo>
                <a:lnTo>
                  <a:pt x="0" y="21600"/>
                </a:lnTo>
                <a:lnTo>
                  <a:pt x="10333" y="13611"/>
                </a:lnTo>
                <a:cubicBezTo>
                  <a:pt x="10610" y="13379"/>
                  <a:pt x="10990" y="13379"/>
                  <a:pt x="11267" y="13611"/>
                </a:cubicBezTo>
                <a:lnTo>
                  <a:pt x="21600" y="21600"/>
                </a:lnTo>
                <a:lnTo>
                  <a:pt x="19492" y="0"/>
                </a:lnTo>
                <a:lnTo>
                  <a:pt x="18732" y="1125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lang="ro-RO" dirty="0"/>
          </a:p>
        </p:txBody>
      </p:sp>
      <p:sp>
        <p:nvSpPr>
          <p:cNvPr id="17" name="Shape"/>
          <p:cNvSpPr/>
          <p:nvPr/>
        </p:nvSpPr>
        <p:spPr>
          <a:xfrm>
            <a:off x="7194044" y="2650172"/>
            <a:ext cx="1377950" cy="13798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790"/>
                </a:moveTo>
                <a:lnTo>
                  <a:pt x="20505" y="9240"/>
                </a:lnTo>
                <a:lnTo>
                  <a:pt x="21082" y="7452"/>
                </a:lnTo>
                <a:lnTo>
                  <a:pt x="19569" y="6319"/>
                </a:lnTo>
                <a:lnTo>
                  <a:pt x="19569" y="4431"/>
                </a:lnTo>
                <a:lnTo>
                  <a:pt x="17718" y="3895"/>
                </a:lnTo>
                <a:lnTo>
                  <a:pt x="17141" y="2106"/>
                </a:lnTo>
                <a:lnTo>
                  <a:pt x="15249" y="2106"/>
                </a:lnTo>
                <a:lnTo>
                  <a:pt x="14115" y="556"/>
                </a:lnTo>
                <a:lnTo>
                  <a:pt x="12323" y="1133"/>
                </a:lnTo>
                <a:lnTo>
                  <a:pt x="10770" y="0"/>
                </a:lnTo>
                <a:lnTo>
                  <a:pt x="9217" y="1093"/>
                </a:lnTo>
                <a:lnTo>
                  <a:pt x="7426" y="556"/>
                </a:lnTo>
                <a:lnTo>
                  <a:pt x="6291" y="2067"/>
                </a:lnTo>
                <a:lnTo>
                  <a:pt x="4400" y="2067"/>
                </a:lnTo>
                <a:lnTo>
                  <a:pt x="3822" y="3915"/>
                </a:lnTo>
                <a:lnTo>
                  <a:pt x="2031" y="4491"/>
                </a:lnTo>
                <a:lnTo>
                  <a:pt x="2031" y="6379"/>
                </a:lnTo>
                <a:lnTo>
                  <a:pt x="518" y="7511"/>
                </a:lnTo>
                <a:lnTo>
                  <a:pt x="1095" y="9300"/>
                </a:lnTo>
                <a:lnTo>
                  <a:pt x="0" y="10850"/>
                </a:lnTo>
                <a:lnTo>
                  <a:pt x="1095" y="12400"/>
                </a:lnTo>
                <a:lnTo>
                  <a:pt x="518" y="14188"/>
                </a:lnTo>
                <a:lnTo>
                  <a:pt x="2031" y="15321"/>
                </a:lnTo>
                <a:lnTo>
                  <a:pt x="2031" y="17208"/>
                </a:lnTo>
                <a:lnTo>
                  <a:pt x="3822" y="17785"/>
                </a:lnTo>
                <a:lnTo>
                  <a:pt x="4400" y="19573"/>
                </a:lnTo>
                <a:lnTo>
                  <a:pt x="6291" y="19573"/>
                </a:lnTo>
                <a:lnTo>
                  <a:pt x="7426" y="21083"/>
                </a:lnTo>
                <a:lnTo>
                  <a:pt x="9217" y="20507"/>
                </a:lnTo>
                <a:lnTo>
                  <a:pt x="10770" y="21600"/>
                </a:lnTo>
                <a:lnTo>
                  <a:pt x="12323" y="20507"/>
                </a:lnTo>
                <a:lnTo>
                  <a:pt x="14115" y="21083"/>
                </a:lnTo>
                <a:lnTo>
                  <a:pt x="15249" y="19573"/>
                </a:lnTo>
                <a:lnTo>
                  <a:pt x="17141" y="19573"/>
                </a:lnTo>
                <a:lnTo>
                  <a:pt x="17718" y="17785"/>
                </a:lnTo>
                <a:lnTo>
                  <a:pt x="19510" y="17208"/>
                </a:lnTo>
                <a:lnTo>
                  <a:pt x="19510" y="15321"/>
                </a:lnTo>
                <a:lnTo>
                  <a:pt x="21023" y="14188"/>
                </a:lnTo>
                <a:lnTo>
                  <a:pt x="20445" y="12400"/>
                </a:lnTo>
                <a:lnTo>
                  <a:pt x="21600" y="107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lang="ro-RO" dirty="0"/>
          </a:p>
        </p:txBody>
      </p:sp>
      <p:sp>
        <p:nvSpPr>
          <p:cNvPr id="18" name="Shape"/>
          <p:cNvSpPr/>
          <p:nvPr/>
        </p:nvSpPr>
        <p:spPr>
          <a:xfrm>
            <a:off x="7402324" y="2858452"/>
            <a:ext cx="929640" cy="9315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839" y="21600"/>
                  <a:pt x="0" y="16774"/>
                  <a:pt x="0" y="10829"/>
                </a:cubicBezTo>
                <a:cubicBezTo>
                  <a:pt x="0" y="4885"/>
                  <a:pt x="4839" y="0"/>
                  <a:pt x="10800" y="0"/>
                </a:cubicBezTo>
                <a:cubicBezTo>
                  <a:pt x="16761" y="0"/>
                  <a:pt x="21600" y="4826"/>
                  <a:pt x="21600" y="10771"/>
                </a:cubicBezTo>
                <a:cubicBezTo>
                  <a:pt x="21600" y="16715"/>
                  <a:pt x="16761" y="21600"/>
                  <a:pt x="10800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lang="ro-RO" dirty="0"/>
          </a:p>
        </p:txBody>
      </p:sp>
      <p:sp>
        <p:nvSpPr>
          <p:cNvPr id="19" name="Shape"/>
          <p:cNvSpPr>
            <a:spLocks noChangeAspect="1"/>
          </p:cNvSpPr>
          <p:nvPr/>
        </p:nvSpPr>
        <p:spPr>
          <a:xfrm>
            <a:off x="7607151" y="3119489"/>
            <a:ext cx="519986" cy="4742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07" y="3108"/>
                </a:moveTo>
                <a:lnTo>
                  <a:pt x="17607" y="0"/>
                </a:lnTo>
                <a:lnTo>
                  <a:pt x="4041" y="0"/>
                </a:lnTo>
                <a:lnTo>
                  <a:pt x="4041" y="3108"/>
                </a:lnTo>
                <a:lnTo>
                  <a:pt x="0" y="3108"/>
                </a:lnTo>
                <a:lnTo>
                  <a:pt x="0" y="7534"/>
                </a:lnTo>
                <a:cubicBezTo>
                  <a:pt x="0" y="9746"/>
                  <a:pt x="1732" y="11643"/>
                  <a:pt x="3752" y="11643"/>
                </a:cubicBezTo>
                <a:lnTo>
                  <a:pt x="4570" y="11643"/>
                </a:lnTo>
                <a:cubicBezTo>
                  <a:pt x="5484" y="13961"/>
                  <a:pt x="7408" y="15752"/>
                  <a:pt x="9814" y="16174"/>
                </a:cubicBezTo>
                <a:lnTo>
                  <a:pt x="9814" y="18492"/>
                </a:lnTo>
                <a:cubicBezTo>
                  <a:pt x="7986" y="18808"/>
                  <a:pt x="6350" y="19914"/>
                  <a:pt x="5244" y="21600"/>
                </a:cubicBezTo>
                <a:lnTo>
                  <a:pt x="16356" y="21600"/>
                </a:lnTo>
                <a:cubicBezTo>
                  <a:pt x="15346" y="19914"/>
                  <a:pt x="13710" y="18808"/>
                  <a:pt x="11786" y="18492"/>
                </a:cubicBezTo>
                <a:lnTo>
                  <a:pt x="11786" y="16174"/>
                </a:lnTo>
                <a:cubicBezTo>
                  <a:pt x="14192" y="15752"/>
                  <a:pt x="16116" y="14066"/>
                  <a:pt x="17030" y="11643"/>
                </a:cubicBezTo>
                <a:lnTo>
                  <a:pt x="17848" y="11643"/>
                </a:lnTo>
                <a:cubicBezTo>
                  <a:pt x="19868" y="11643"/>
                  <a:pt x="21600" y="9746"/>
                  <a:pt x="21600" y="7534"/>
                </a:cubicBezTo>
                <a:lnTo>
                  <a:pt x="21600" y="3108"/>
                </a:lnTo>
                <a:lnTo>
                  <a:pt x="17607" y="3108"/>
                </a:lnTo>
                <a:close/>
                <a:moveTo>
                  <a:pt x="3656" y="9430"/>
                </a:moveTo>
                <a:cubicBezTo>
                  <a:pt x="2742" y="9430"/>
                  <a:pt x="1924" y="8640"/>
                  <a:pt x="1924" y="7534"/>
                </a:cubicBezTo>
                <a:lnTo>
                  <a:pt x="1924" y="5426"/>
                </a:lnTo>
                <a:lnTo>
                  <a:pt x="3945" y="5426"/>
                </a:lnTo>
                <a:lnTo>
                  <a:pt x="3945" y="8851"/>
                </a:lnTo>
                <a:cubicBezTo>
                  <a:pt x="3945" y="9061"/>
                  <a:pt x="3945" y="9272"/>
                  <a:pt x="3945" y="9430"/>
                </a:cubicBezTo>
                <a:lnTo>
                  <a:pt x="3656" y="9430"/>
                </a:lnTo>
                <a:close/>
                <a:moveTo>
                  <a:pt x="19628" y="7534"/>
                </a:moveTo>
                <a:cubicBezTo>
                  <a:pt x="19628" y="8535"/>
                  <a:pt x="18906" y="9430"/>
                  <a:pt x="17896" y="9430"/>
                </a:cubicBezTo>
                <a:lnTo>
                  <a:pt x="17607" y="9430"/>
                </a:lnTo>
                <a:cubicBezTo>
                  <a:pt x="17607" y="9220"/>
                  <a:pt x="17607" y="9009"/>
                  <a:pt x="17607" y="8851"/>
                </a:cubicBezTo>
                <a:lnTo>
                  <a:pt x="17607" y="5426"/>
                </a:lnTo>
                <a:lnTo>
                  <a:pt x="19628" y="5426"/>
                </a:lnTo>
                <a:lnTo>
                  <a:pt x="19628" y="7534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lang="ro-RO" dirty="0"/>
          </a:p>
        </p:txBody>
      </p:sp>
      <p:pic>
        <p:nvPicPr>
          <p:cNvPr id="23" name="Picture 2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358" y="608075"/>
            <a:ext cx="786130" cy="621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433" y="440446"/>
            <a:ext cx="859155" cy="859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270" y="500860"/>
            <a:ext cx="80454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/>
          <p:cNvPicPr/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52" y="2025437"/>
            <a:ext cx="121920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29"/>
          <p:cNvSpPr/>
          <p:nvPr/>
        </p:nvSpPr>
        <p:spPr>
          <a:xfrm>
            <a:off x="2997708" y="1301817"/>
            <a:ext cx="6210004" cy="224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Proiect cofinanțat din </a:t>
            </a:r>
            <a:r>
              <a:rPr kumimoji="0" lang="ro-RO" sz="800" b="1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Fondul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Social European </a:t>
            </a:r>
            <a:r>
              <a:rPr kumimoji="0" lang="ro-RO" sz="800" b="1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o-RO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Programul Operațional Capital Uman 2014 – 2020</a:t>
            </a:r>
            <a:endParaRPr kumimoji="0" lang="ro-RO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33156" y="1810675"/>
            <a:ext cx="63097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sz="48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42B051"/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Certificat de </a:t>
            </a:r>
            <a:r>
              <a:rPr kumimoji="0" lang="af-ZA" sz="4800" b="1" i="0" u="none" strike="noStrike" kern="1200" cap="none" spc="0" normalizeH="0" baseline="0" noProof="0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42B051"/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practică</a:t>
            </a:r>
            <a:endParaRPr kumimoji="0" lang="af-ZA" sz="48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2B051"/>
                </a:outerShdw>
              </a:effectLst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2D420D35-1F4E-46F6-AB01-829C6D20A128}"/>
              </a:ext>
            </a:extLst>
          </p:cNvPr>
          <p:cNvSpPr/>
          <p:nvPr/>
        </p:nvSpPr>
        <p:spPr>
          <a:xfrm>
            <a:off x="366189" y="5435164"/>
            <a:ext cx="5198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Universitatea </a:t>
            </a:r>
            <a:r>
              <a:rPr lang="ro-RO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„Vasile Alecsandri” din Bacău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o-RO" sz="1200" dirty="0"/>
              <a:t>Rector,</a:t>
            </a:r>
          </a:p>
          <a:p>
            <a:r>
              <a:rPr lang="ro-RO" sz="1200" dirty="0" smtClean="0"/>
              <a:t>____________________________</a:t>
            </a:r>
          </a:p>
          <a:p>
            <a:endParaRPr lang="ro-RO" sz="1200" dirty="0"/>
          </a:p>
          <a:p>
            <a:r>
              <a:rPr lang="ro-RO" sz="1200" dirty="0" smtClean="0"/>
              <a:t>Decan,</a:t>
            </a:r>
          </a:p>
          <a:p>
            <a:r>
              <a:rPr lang="ro-RO" sz="1200" dirty="0"/>
              <a:t>____________________________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2A8E1A99-DCEB-47A7-BA17-4A9FF1320217}"/>
              </a:ext>
            </a:extLst>
          </p:cNvPr>
          <p:cNvSpPr/>
          <p:nvPr/>
        </p:nvSpPr>
        <p:spPr>
          <a:xfrm>
            <a:off x="5810124" y="5435164"/>
            <a:ext cx="2915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Partener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o-RO" sz="1200" dirty="0" smtClean="0"/>
              <a:t>Reprezentant,</a:t>
            </a:r>
            <a:endParaRPr lang="ro-RO" sz="1200" dirty="0"/>
          </a:p>
          <a:p>
            <a:r>
              <a:rPr lang="ro-RO" sz="1200" dirty="0"/>
              <a:t>____________________________</a:t>
            </a:r>
          </a:p>
        </p:txBody>
      </p:sp>
      <p:sp>
        <p:nvSpPr>
          <p:cNvPr id="60" name="Rectangle 59"/>
          <p:cNvSpPr/>
          <p:nvPr/>
        </p:nvSpPr>
        <p:spPr>
          <a:xfrm>
            <a:off x="55506" y="6537293"/>
            <a:ext cx="9989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latin typeface="+mj-lt"/>
                <a:ea typeface="Times New Roman"/>
              </a:rPr>
              <a:t>F </a:t>
            </a:r>
            <a:r>
              <a:rPr lang="en-US" sz="1000" i="1" dirty="0" smtClean="0">
                <a:latin typeface="+mj-lt"/>
                <a:ea typeface="Times New Roman"/>
              </a:rPr>
              <a:t> 647.19/ed.02</a:t>
            </a:r>
            <a:endParaRPr lang="en-US" sz="1000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74772" y="20254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o-RO" dirty="0"/>
          </a:p>
        </p:txBody>
      </p:sp>
      <p:sp>
        <p:nvSpPr>
          <p:cNvPr id="36" name="TextBox 35"/>
          <p:cNvSpPr txBox="1"/>
          <p:nvPr/>
        </p:nvSpPr>
        <p:spPr>
          <a:xfrm>
            <a:off x="673036" y="3049236"/>
            <a:ext cx="1161288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/>
              <a:t>Siglă facultate</a:t>
            </a:r>
            <a:endParaRPr lang="ro-RO" dirty="0"/>
          </a:p>
        </p:txBody>
      </p:sp>
      <p:sp>
        <p:nvSpPr>
          <p:cNvPr id="37" name="TextBox 36"/>
          <p:cNvSpPr txBox="1"/>
          <p:nvPr/>
        </p:nvSpPr>
        <p:spPr>
          <a:xfrm>
            <a:off x="673036" y="3836337"/>
            <a:ext cx="1161288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/>
              <a:t>Siglă partener</a:t>
            </a:r>
            <a:endParaRPr lang="ro-RO" dirty="0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EF849963-C98B-4E53-B69F-56BCFCB5049C}"/>
              </a:ext>
            </a:extLst>
          </p:cNvPr>
          <p:cNvSpPr txBox="1"/>
          <p:nvPr/>
        </p:nvSpPr>
        <p:spPr>
          <a:xfrm>
            <a:off x="123826" y="2646104"/>
            <a:ext cx="8879204" cy="242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Se </a:t>
            </a:r>
            <a:r>
              <a:rPr lang="ro-RO" dirty="0" smtClean="0">
                <a:latin typeface="Calibri" panose="020F0502020204030204" pitchFamily="34" charset="0"/>
              </a:rPr>
              <a:t>certifică </a:t>
            </a:r>
            <a:r>
              <a:rPr lang="ro-RO" dirty="0">
                <a:latin typeface="Calibri" panose="020F0502020204030204" pitchFamily="34" charset="0"/>
              </a:rPr>
              <a:t>faptul că </a:t>
            </a:r>
            <a:endParaRPr lang="ro-RO" dirty="0" smtClean="0">
              <a:latin typeface="Calibri" panose="020F0502020204030204" pitchFamily="34" charset="0"/>
            </a:endParaRPr>
          </a:p>
          <a:p>
            <a:pPr algn="ctr"/>
            <a:endParaRPr lang="ro-RO" sz="1000" dirty="0" smtClean="0">
              <a:latin typeface="Calibri" panose="020F0502020204030204" pitchFamily="34" charset="0"/>
            </a:endParaRPr>
          </a:p>
          <a:p>
            <a:pPr algn="ctr"/>
            <a:r>
              <a:rPr lang="ro-RO" sz="2000" b="1" dirty="0" smtClean="0">
                <a:latin typeface="Calibri" panose="020F0502020204030204" pitchFamily="34" charset="0"/>
              </a:rPr>
              <a:t>NUME Prenume</a:t>
            </a:r>
            <a:r>
              <a:rPr lang="ro-RO" dirty="0" smtClean="0">
                <a:latin typeface="Calibri" panose="020F0502020204030204" pitchFamily="34" charset="0"/>
              </a:rPr>
              <a:t>,</a:t>
            </a:r>
          </a:p>
          <a:p>
            <a:pPr algn="ctr"/>
            <a:endParaRPr lang="ro-RO" sz="1000" dirty="0" smtClean="0">
              <a:latin typeface="Calibri" panose="020F0502020204030204" pitchFamily="34" charset="0"/>
            </a:endParaRPr>
          </a:p>
          <a:p>
            <a:pPr algn="ctr"/>
            <a:r>
              <a:rPr lang="ro-RO" sz="1600" dirty="0" smtClean="0">
                <a:latin typeface="Calibri" panose="020F0502020204030204" pitchFamily="34" charset="0"/>
              </a:rPr>
              <a:t>student(ă) în anul ___ la programul</a:t>
            </a:r>
            <a:r>
              <a:rPr lang="en-US" sz="1600" dirty="0" smtClean="0">
                <a:latin typeface="Calibri" panose="020F0502020204030204" pitchFamily="34" charset="0"/>
              </a:rPr>
              <a:t> de </a:t>
            </a:r>
            <a:r>
              <a:rPr lang="ro-RO" sz="1600" dirty="0" smtClean="0">
                <a:latin typeface="Calibri" panose="020F0502020204030204" pitchFamily="34" charset="0"/>
              </a:rPr>
              <a:t>studiu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ro-RO" sz="1600" i="1" dirty="0" smtClean="0">
                <a:latin typeface="Calibri" panose="020F0502020204030204" pitchFamily="34" charset="0"/>
              </a:rPr>
              <a:t>____________</a:t>
            </a:r>
            <a:endParaRPr lang="ro-RO" sz="1600" dirty="0">
              <a:latin typeface="Calibri" panose="020F0502020204030204" pitchFamily="34" charset="0"/>
            </a:endParaRP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ro-RO" sz="1600" dirty="0" smtClean="0">
                <a:latin typeface="Calibri" panose="020F0502020204030204" pitchFamily="34" charset="0"/>
              </a:rPr>
              <a:t>a </a:t>
            </a:r>
            <a:r>
              <a:rPr lang="ro-RO" sz="1600" dirty="0">
                <a:latin typeface="Calibri" panose="020F0502020204030204" pitchFamily="34" charset="0"/>
              </a:rPr>
              <a:t>efectuat un stagiu de practică de ___ ore la </a:t>
            </a:r>
            <a:r>
              <a:rPr lang="ro-RO" sz="1600" dirty="0" smtClean="0">
                <a:latin typeface="Calibri" panose="020F0502020204030204" pitchFamily="34" charset="0"/>
              </a:rPr>
              <a:t>____________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ro-RO" sz="1600" dirty="0" smtClean="0">
                <a:latin typeface="Calibri" panose="020F0502020204030204" pitchFamily="34" charset="0"/>
              </a:rPr>
              <a:t>organizat în cadrul proiectului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ro-RO" dirty="0" smtClean="0">
                <a:latin typeface="Calibri" panose="020F0502020204030204" pitchFamily="34" charset="0"/>
              </a:rPr>
              <a:t>„_______________________________________________”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ro-RO" sz="1600" dirty="0" smtClean="0">
                <a:latin typeface="Calibri" panose="020F0502020204030204" pitchFamily="34" charset="0"/>
              </a:rPr>
              <a:t>și a promovat disciplina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ro-RO" sz="1600" dirty="0" smtClean="0">
                <a:latin typeface="Calibri" panose="020F0502020204030204" pitchFamily="34" charset="0"/>
              </a:rPr>
              <a:t>„</a:t>
            </a:r>
            <a:r>
              <a:rPr lang="ro-RO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Practică/…………..</a:t>
            </a:r>
            <a:r>
              <a:rPr lang="en-US" sz="1600" dirty="0" smtClean="0">
                <a:latin typeface="Calibri" panose="020F0502020204030204" pitchFamily="34" charset="0"/>
              </a:rPr>
              <a:t>” </a:t>
            </a:r>
            <a:r>
              <a:rPr lang="ro-RO" sz="1600" dirty="0" smtClean="0">
                <a:latin typeface="Calibri" panose="020F0502020204030204" pitchFamily="34" charset="0"/>
              </a:rPr>
              <a:t>cu nota ________.</a:t>
            </a:r>
            <a:endParaRPr lang="ro-RO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81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9017" y="0"/>
            <a:ext cx="9164447" cy="6858794"/>
            <a:chOff x="-9017" y="0"/>
            <a:chExt cx="9164447" cy="6858794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104898" y="139382"/>
              <a:ext cx="6898132" cy="5943600"/>
            </a:xfrm>
            <a:custGeom>
              <a:avLst/>
              <a:gdLst>
                <a:gd name="T0" fmla="*/ 0 w 9124"/>
                <a:gd name="T1" fmla="*/ 0 h 9361"/>
                <a:gd name="T2" fmla="*/ 9123 w 9124"/>
                <a:gd name="T3" fmla="*/ 0 h 9361"/>
                <a:gd name="T4" fmla="*/ 9123 w 9124"/>
                <a:gd name="T5" fmla="*/ 9360 h 9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24" h="9361">
                  <a:moveTo>
                    <a:pt x="0" y="0"/>
                  </a:moveTo>
                  <a:lnTo>
                    <a:pt x="9123" y="0"/>
                  </a:lnTo>
                  <a:lnTo>
                    <a:pt x="9123" y="9360"/>
                  </a:lnTo>
                </a:path>
              </a:pathLst>
            </a:custGeom>
            <a:noFill/>
            <a:ln w="25400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o-RO" dirty="0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23826" y="3222243"/>
              <a:ext cx="6529070" cy="3511931"/>
            </a:xfrm>
            <a:custGeom>
              <a:avLst/>
              <a:gdLst>
                <a:gd name="T0" fmla="*/ 11756 w 11757"/>
                <a:gd name="T1" fmla="*/ 9026 h 9027"/>
                <a:gd name="T2" fmla="*/ 0 w 11757"/>
                <a:gd name="T3" fmla="*/ 9026 h 9027"/>
                <a:gd name="T4" fmla="*/ 0 w 11757"/>
                <a:gd name="T5" fmla="*/ 0 h 9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57" h="9027">
                  <a:moveTo>
                    <a:pt x="11756" y="9026"/>
                  </a:moveTo>
                  <a:lnTo>
                    <a:pt x="0" y="902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o-RO" dirty="0"/>
            </a:p>
          </p:txBody>
        </p:sp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-9017" y="1651"/>
              <a:ext cx="1230630" cy="2047240"/>
            </a:xfrm>
            <a:custGeom>
              <a:avLst/>
              <a:gdLst>
                <a:gd name="T0" fmla="*/ 1937 w 1938"/>
                <a:gd name="T1" fmla="*/ 0 h 3225"/>
                <a:gd name="T2" fmla="*/ 1406 w 1938"/>
                <a:gd name="T3" fmla="*/ 0 h 3225"/>
                <a:gd name="T4" fmla="*/ 0 w 1938"/>
                <a:gd name="T5" fmla="*/ 2428 h 3225"/>
                <a:gd name="T6" fmla="*/ 0 w 1938"/>
                <a:gd name="T7" fmla="*/ 3224 h 3225"/>
                <a:gd name="T8" fmla="*/ 1937 w 1938"/>
                <a:gd name="T9" fmla="*/ 0 h 3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8" h="3225">
                  <a:moveTo>
                    <a:pt x="1937" y="0"/>
                  </a:moveTo>
                  <a:lnTo>
                    <a:pt x="1406" y="0"/>
                  </a:lnTo>
                  <a:lnTo>
                    <a:pt x="0" y="2428"/>
                  </a:lnTo>
                  <a:lnTo>
                    <a:pt x="0" y="3224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o-RO" dirty="0"/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-9017" y="1651"/>
              <a:ext cx="2123440" cy="3669665"/>
            </a:xfrm>
            <a:custGeom>
              <a:avLst/>
              <a:gdLst>
                <a:gd name="T0" fmla="*/ 3343 w 3344"/>
                <a:gd name="T1" fmla="*/ 0 h 5780"/>
                <a:gd name="T2" fmla="*/ 1671 w 3344"/>
                <a:gd name="T3" fmla="*/ 0 h 5780"/>
                <a:gd name="T4" fmla="*/ 0 w 3344"/>
                <a:gd name="T5" fmla="*/ 2890 h 5780"/>
                <a:gd name="T6" fmla="*/ 0 w 3344"/>
                <a:gd name="T7" fmla="*/ 5780 h 5780"/>
                <a:gd name="T8" fmla="*/ 3343 w 3344"/>
                <a:gd name="T9" fmla="*/ 0 h 5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4" h="5780">
                  <a:moveTo>
                    <a:pt x="3343" y="0"/>
                  </a:moveTo>
                  <a:lnTo>
                    <a:pt x="1671" y="0"/>
                  </a:lnTo>
                  <a:lnTo>
                    <a:pt x="0" y="2890"/>
                  </a:lnTo>
                  <a:lnTo>
                    <a:pt x="0" y="5780"/>
                  </a:lnTo>
                  <a:lnTo>
                    <a:pt x="33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o-RO" dirty="0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0" y="0"/>
              <a:ext cx="996950" cy="1742440"/>
            </a:xfrm>
            <a:custGeom>
              <a:avLst/>
              <a:gdLst>
                <a:gd name="T0" fmla="*/ 1569 w 1570"/>
                <a:gd name="T1" fmla="*/ 0 h 2745"/>
                <a:gd name="T2" fmla="*/ 0 w 1570"/>
                <a:gd name="T3" fmla="*/ 0 h 2745"/>
                <a:gd name="T4" fmla="*/ 0 w 1570"/>
                <a:gd name="T5" fmla="*/ 2744 h 2745"/>
                <a:gd name="T6" fmla="*/ 1569 w 1570"/>
                <a:gd name="T7" fmla="*/ 0 h 2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0" h="2745">
                  <a:moveTo>
                    <a:pt x="1569" y="0"/>
                  </a:moveTo>
                  <a:lnTo>
                    <a:pt x="0" y="0"/>
                  </a:lnTo>
                  <a:lnTo>
                    <a:pt x="0" y="2744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o-RO" dirty="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583563" y="1651"/>
              <a:ext cx="1069975" cy="1834515"/>
            </a:xfrm>
            <a:custGeom>
              <a:avLst/>
              <a:gdLst>
                <a:gd name="T0" fmla="*/ 835 w 1685"/>
                <a:gd name="T1" fmla="*/ 0 h 2890"/>
                <a:gd name="T2" fmla="*/ 0 w 1685"/>
                <a:gd name="T3" fmla="*/ 1445 h 2890"/>
                <a:gd name="T4" fmla="*/ 835 w 1685"/>
                <a:gd name="T5" fmla="*/ 2890 h 2890"/>
                <a:gd name="T6" fmla="*/ 1684 w 1685"/>
                <a:gd name="T7" fmla="*/ 1488 h 2890"/>
                <a:gd name="T8" fmla="*/ 835 w 1685"/>
                <a:gd name="T9" fmla="*/ 0 h 2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5" h="2890">
                  <a:moveTo>
                    <a:pt x="835" y="0"/>
                  </a:moveTo>
                  <a:lnTo>
                    <a:pt x="0" y="1445"/>
                  </a:lnTo>
                  <a:lnTo>
                    <a:pt x="835" y="2890"/>
                  </a:lnTo>
                  <a:lnTo>
                    <a:pt x="1684" y="1488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o-RO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104898" y="1651"/>
              <a:ext cx="2124075" cy="1834515"/>
            </a:xfrm>
            <a:custGeom>
              <a:avLst/>
              <a:gdLst>
                <a:gd name="T0" fmla="*/ 3344 w 3345"/>
                <a:gd name="T1" fmla="*/ 0 h 2890"/>
                <a:gd name="T2" fmla="*/ 1757 w 3345"/>
                <a:gd name="T3" fmla="*/ 0 h 2890"/>
                <a:gd name="T4" fmla="*/ 0 w 3345"/>
                <a:gd name="T5" fmla="*/ 2890 h 2890"/>
                <a:gd name="T6" fmla="*/ 1672 w 3345"/>
                <a:gd name="T7" fmla="*/ 2890 h 2890"/>
                <a:gd name="T8" fmla="*/ 3344 w 3345"/>
                <a:gd name="T9" fmla="*/ 0 h 2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5" h="2890">
                  <a:moveTo>
                    <a:pt x="3344" y="0"/>
                  </a:moveTo>
                  <a:lnTo>
                    <a:pt x="1757" y="0"/>
                  </a:lnTo>
                  <a:lnTo>
                    <a:pt x="0" y="2890"/>
                  </a:lnTo>
                  <a:lnTo>
                    <a:pt x="1672" y="2890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o-RO" dirty="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8378825" y="5562600"/>
              <a:ext cx="776605" cy="1296194"/>
            </a:xfrm>
            <a:custGeom>
              <a:avLst/>
              <a:gdLst>
                <a:gd name="T0" fmla="*/ 1212 w 1213"/>
                <a:gd name="T1" fmla="*/ 0 h 2018"/>
                <a:gd name="T2" fmla="*/ 0 w 1213"/>
                <a:gd name="T3" fmla="*/ 2017 h 2018"/>
                <a:gd name="T4" fmla="*/ 332 w 1213"/>
                <a:gd name="T5" fmla="*/ 2017 h 2018"/>
                <a:gd name="T6" fmla="*/ 1212 w 1213"/>
                <a:gd name="T7" fmla="*/ 499 h 2018"/>
                <a:gd name="T8" fmla="*/ 1212 w 1213"/>
                <a:gd name="T9" fmla="*/ 0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3" h="2018">
                  <a:moveTo>
                    <a:pt x="1212" y="0"/>
                  </a:moveTo>
                  <a:lnTo>
                    <a:pt x="0" y="2017"/>
                  </a:lnTo>
                  <a:lnTo>
                    <a:pt x="332" y="2017"/>
                  </a:lnTo>
                  <a:lnTo>
                    <a:pt x="1212" y="499"/>
                  </a:lnTo>
                  <a:lnTo>
                    <a:pt x="12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o-RO" dirty="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7825740" y="4559935"/>
              <a:ext cx="1329690" cy="2298065"/>
            </a:xfrm>
            <a:custGeom>
              <a:avLst/>
              <a:gdLst>
                <a:gd name="T0" fmla="*/ 2093 w 2094"/>
                <a:gd name="T1" fmla="*/ 0 h 3620"/>
                <a:gd name="T2" fmla="*/ 0 w 2094"/>
                <a:gd name="T3" fmla="*/ 3619 h 3620"/>
                <a:gd name="T4" fmla="*/ 1047 w 2094"/>
                <a:gd name="T5" fmla="*/ 3619 h 3620"/>
                <a:gd name="T6" fmla="*/ 2093 w 2094"/>
                <a:gd name="T7" fmla="*/ 1811 h 3620"/>
                <a:gd name="T8" fmla="*/ 2093 w 2094"/>
                <a:gd name="T9" fmla="*/ 0 h 3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4" h="3620">
                  <a:moveTo>
                    <a:pt x="2093" y="0"/>
                  </a:moveTo>
                  <a:lnTo>
                    <a:pt x="0" y="3619"/>
                  </a:lnTo>
                  <a:lnTo>
                    <a:pt x="1047" y="3619"/>
                  </a:lnTo>
                  <a:lnTo>
                    <a:pt x="2093" y="1811"/>
                  </a:lnTo>
                  <a:lnTo>
                    <a:pt x="20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o-RO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8531860" y="5767546"/>
              <a:ext cx="623570" cy="1089660"/>
            </a:xfrm>
            <a:custGeom>
              <a:avLst/>
              <a:gdLst>
                <a:gd name="T0" fmla="*/ 981 w 982"/>
                <a:gd name="T1" fmla="*/ 0 h 1717"/>
                <a:gd name="T2" fmla="*/ 0 w 982"/>
                <a:gd name="T3" fmla="*/ 1716 h 1717"/>
                <a:gd name="T4" fmla="*/ 981 w 982"/>
                <a:gd name="T5" fmla="*/ 1716 h 1717"/>
                <a:gd name="T6" fmla="*/ 981 w 982"/>
                <a:gd name="T7" fmla="*/ 0 h 1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2" h="1717">
                  <a:moveTo>
                    <a:pt x="981" y="0"/>
                  </a:moveTo>
                  <a:lnTo>
                    <a:pt x="0" y="1716"/>
                  </a:lnTo>
                  <a:lnTo>
                    <a:pt x="981" y="1716"/>
                  </a:lnTo>
                  <a:lnTo>
                    <a:pt x="9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o-RO" dirty="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7487285" y="5708015"/>
              <a:ext cx="671195" cy="1149985"/>
            </a:xfrm>
            <a:custGeom>
              <a:avLst/>
              <a:gdLst>
                <a:gd name="T0" fmla="*/ 532 w 1057"/>
                <a:gd name="T1" fmla="*/ 0 h 1812"/>
                <a:gd name="T2" fmla="*/ 0 w 1057"/>
                <a:gd name="T3" fmla="*/ 878 h 1812"/>
                <a:gd name="T4" fmla="*/ 531 w 1057"/>
                <a:gd name="T5" fmla="*/ 1811 h 1812"/>
                <a:gd name="T6" fmla="*/ 532 w 1057"/>
                <a:gd name="T7" fmla="*/ 1811 h 1812"/>
                <a:gd name="T8" fmla="*/ 1056 w 1057"/>
                <a:gd name="T9" fmla="*/ 905 h 1812"/>
                <a:gd name="T10" fmla="*/ 532 w 1057"/>
                <a:gd name="T11" fmla="*/ 0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7" h="1812">
                  <a:moveTo>
                    <a:pt x="532" y="0"/>
                  </a:moveTo>
                  <a:lnTo>
                    <a:pt x="0" y="878"/>
                  </a:lnTo>
                  <a:lnTo>
                    <a:pt x="531" y="1811"/>
                  </a:lnTo>
                  <a:lnTo>
                    <a:pt x="532" y="1811"/>
                  </a:lnTo>
                  <a:lnTo>
                    <a:pt x="1056" y="905"/>
                  </a:lnTo>
                  <a:lnTo>
                    <a:pt x="5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o-RO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6503035" y="5708015"/>
              <a:ext cx="1331595" cy="1149985"/>
            </a:xfrm>
            <a:custGeom>
              <a:avLst/>
              <a:gdLst>
                <a:gd name="T0" fmla="*/ 2096 w 2097"/>
                <a:gd name="T1" fmla="*/ 0 h 1812"/>
                <a:gd name="T2" fmla="*/ 1048 w 2097"/>
                <a:gd name="T3" fmla="*/ 0 h 1812"/>
                <a:gd name="T4" fmla="*/ 0 w 2097"/>
                <a:gd name="T5" fmla="*/ 1811 h 1812"/>
                <a:gd name="T6" fmla="*/ 995 w 2097"/>
                <a:gd name="T7" fmla="*/ 1811 h 1812"/>
                <a:gd name="T8" fmla="*/ 2096 w 2097"/>
                <a:gd name="T9" fmla="*/ 0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7" h="1812">
                  <a:moveTo>
                    <a:pt x="2096" y="0"/>
                  </a:moveTo>
                  <a:lnTo>
                    <a:pt x="1048" y="0"/>
                  </a:lnTo>
                  <a:lnTo>
                    <a:pt x="0" y="1811"/>
                  </a:lnTo>
                  <a:lnTo>
                    <a:pt x="995" y="1811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o-RO" dirty="0"/>
            </a:p>
          </p:txBody>
        </p:sp>
        <p:sp>
          <p:nvSpPr>
            <p:cNvPr id="18" name="Shape"/>
            <p:cNvSpPr/>
            <p:nvPr/>
          </p:nvSpPr>
          <p:spPr>
            <a:xfrm>
              <a:off x="7402324" y="2858452"/>
              <a:ext cx="929640" cy="931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39" y="21600"/>
                    <a:pt x="0" y="16774"/>
                    <a:pt x="0" y="10829"/>
                  </a:cubicBezTo>
                  <a:cubicBezTo>
                    <a:pt x="0" y="4885"/>
                    <a:pt x="4839" y="0"/>
                    <a:pt x="10800" y="0"/>
                  </a:cubicBezTo>
                  <a:cubicBezTo>
                    <a:pt x="16761" y="0"/>
                    <a:pt x="21600" y="4826"/>
                    <a:pt x="21600" y="10771"/>
                  </a:cubicBezTo>
                  <a:cubicBezTo>
                    <a:pt x="21600" y="16715"/>
                    <a:pt x="16761" y="21600"/>
                    <a:pt x="10800" y="2160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 lang="ro-RO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49134" y="1356862"/>
              <a:ext cx="19884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200" dirty="0" smtClean="0">
                  <a:solidFill>
                    <a:srgbClr val="990000"/>
                  </a:solidFill>
                  <a:latin typeface="Calibri" panose="020F0502020204030204" pitchFamily="34" charset="0"/>
                  <a:cs typeface="Segoe UI Semilight" panose="020B0402040204020203" pitchFamily="34" charset="0"/>
                </a:rPr>
                <a:t>Competențe</a:t>
              </a:r>
              <a:r>
                <a:rPr lang="en-US" sz="1200" dirty="0" smtClean="0">
                  <a:solidFill>
                    <a:srgbClr val="990000"/>
                  </a:solidFill>
                  <a:latin typeface="Calibri" panose="020F0502020204030204" pitchFamily="34" charset="0"/>
                  <a:cs typeface="Segoe UI Semilight" panose="020B0402040204020203" pitchFamily="34" charset="0"/>
                </a:rPr>
                <a:t> </a:t>
              </a:r>
              <a:r>
                <a:rPr lang="ro-RO" sz="1200" dirty="0" smtClean="0">
                  <a:solidFill>
                    <a:srgbClr val="990000"/>
                  </a:solidFill>
                  <a:latin typeface="Calibri" panose="020F0502020204030204" pitchFamily="34" charset="0"/>
                  <a:cs typeface="Segoe UI Semilight" panose="020B0402040204020203" pitchFamily="34" charset="0"/>
                </a:rPr>
                <a:t>profesionale</a:t>
              </a:r>
              <a:endParaRPr lang="ro-RO" sz="1200" dirty="0">
                <a:solidFill>
                  <a:srgbClr val="990000"/>
                </a:solidFill>
                <a:latin typeface="Calibri" panose="020F0502020204030204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="" xmlns:a16="http://schemas.microsoft.com/office/drawing/2014/main" id="{2D420D35-1F4E-46F6-AB01-829C6D20A128}"/>
                </a:ext>
              </a:extLst>
            </p:cNvPr>
            <p:cNvSpPr/>
            <p:nvPr/>
          </p:nvSpPr>
          <p:spPr>
            <a:xfrm>
              <a:off x="4649286" y="6114474"/>
              <a:ext cx="338328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o-RO" sz="1200" dirty="0" smtClean="0">
                  <a:latin typeface="Trebuchet MS" pitchFamily="34" charset="0"/>
                </a:rPr>
                <a:t>Decan,</a:t>
              </a:r>
            </a:p>
            <a:p>
              <a:pPr lvl="0"/>
              <a:r>
                <a:rPr lang="ro-RO" sz="1200" dirty="0" smtClean="0">
                  <a:solidFill>
                    <a:prstClr val="black"/>
                  </a:solidFill>
                  <a:latin typeface="Trebuchet MS" pitchFamily="34" charset="0"/>
                </a:rPr>
                <a:t>___________________________________</a:t>
              </a:r>
              <a:endParaRPr lang="ro-RO" sz="1200" dirty="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29274" y="3283679"/>
              <a:ext cx="19756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200" dirty="0" smtClean="0">
                  <a:solidFill>
                    <a:srgbClr val="990000"/>
                  </a:solidFill>
                  <a:latin typeface="Calibri" panose="020F0502020204030204" pitchFamily="34" charset="0"/>
                </a:rPr>
                <a:t>Competențe</a:t>
              </a:r>
              <a:r>
                <a:rPr lang="en-US" sz="1200" dirty="0" smtClean="0">
                  <a:solidFill>
                    <a:srgbClr val="990000"/>
                  </a:solidFill>
                  <a:latin typeface="Calibri" panose="020F0502020204030204" pitchFamily="34" charset="0"/>
                </a:rPr>
                <a:t> </a:t>
              </a:r>
              <a:r>
                <a:rPr lang="ro-RO" sz="1200" dirty="0" smtClean="0">
                  <a:solidFill>
                    <a:srgbClr val="990000"/>
                  </a:solidFill>
                  <a:latin typeface="Calibri" panose="020F0502020204030204" pitchFamily="34" charset="0"/>
                </a:rPr>
                <a:t>transversale</a:t>
              </a:r>
              <a:endParaRPr lang="ro-RO" sz="1200" dirty="0">
                <a:solidFill>
                  <a:srgbClr val="99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49193" y="1595135"/>
              <a:ext cx="868734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lvl="1" indent="-228600" algn="just">
                <a:buFont typeface="Wingdings" pitchFamily="2" charset="2"/>
                <a:buChar char="ü"/>
              </a:pPr>
              <a:r>
                <a:rPr lang="ro-RO" sz="1100" dirty="0" smtClean="0">
                  <a:latin typeface="Calibri" panose="020F0502020204030204" pitchFamily="34" charset="0"/>
                  <a:cs typeface="Arial" pitchFamily="34" charset="0"/>
                </a:rPr>
                <a:t>___________________</a:t>
              </a:r>
              <a:endParaRPr lang="vi-VN" sz="11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52576" y="3513454"/>
              <a:ext cx="868395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lvl="1" indent="-228600" algn="just">
                <a:buFont typeface="Wingdings" pitchFamily="2" charset="2"/>
                <a:buChar char="ü"/>
              </a:pPr>
              <a:r>
                <a:rPr lang="ro-RO" sz="1100" dirty="0">
                  <a:latin typeface="Calibri" panose="020F0502020204030204" pitchFamily="34" charset="0"/>
                  <a:cs typeface="Arial" pitchFamily="34" charset="0"/>
                </a:rPr>
                <a:t>___________________</a:t>
              </a:r>
              <a:endParaRPr lang="vi-VN" sz="11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3365" y="6544071"/>
              <a:ext cx="99899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i="1" dirty="0">
                  <a:latin typeface="+mj-lt"/>
                  <a:ea typeface="Times New Roman"/>
                </a:rPr>
                <a:t>F </a:t>
              </a:r>
              <a:r>
                <a:rPr lang="en-US" sz="1000" i="1" dirty="0" smtClean="0">
                  <a:latin typeface="+mj-lt"/>
                  <a:ea typeface="Times New Roman"/>
                </a:rPr>
                <a:t> 647.19/ed.02</a:t>
              </a:r>
              <a:endParaRPr lang="en-US" sz="1000" dirty="0">
                <a:latin typeface="+mj-lt"/>
              </a:endParaRPr>
            </a:p>
          </p:txBody>
        </p:sp>
      </p:grpSp>
      <p:sp>
        <p:nvSpPr>
          <p:cNvPr id="96" name="Rectangle 95"/>
          <p:cNvSpPr/>
          <p:nvPr/>
        </p:nvSpPr>
        <p:spPr>
          <a:xfrm>
            <a:off x="4650778" y="566986"/>
            <a:ext cx="36494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1200" spc="50" normalizeH="0" baseline="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Competențe</a:t>
            </a:r>
            <a:r>
              <a:rPr kumimoji="0" lang="ro-RO" sz="2400" b="1" i="0" u="none" strike="noStrike" kern="1200" spc="50" normalizeH="0" baseline="0" noProof="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profesionale</a:t>
            </a:r>
            <a:r>
              <a:rPr kumimoji="0" lang="en-US" sz="2400" b="1" i="0" u="none" strike="noStrike" kern="1200" spc="50" normalizeH="0" baseline="0" noProof="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endParaRPr kumimoji="0" lang="ro-RO" sz="2400" b="1" i="0" u="none" strike="noStrike" kern="1200" spc="50" normalizeH="0" baseline="0" noProof="0" dirty="0" smtClean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1200" spc="50" normalizeH="0" baseline="0" noProof="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și</a:t>
            </a:r>
            <a:r>
              <a:rPr kumimoji="0" lang="ro-RO" sz="2400" b="1" i="0" u="none" strike="noStrike" kern="1200" spc="50" normalizeH="0" noProof="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transversale</a:t>
            </a:r>
            <a:r>
              <a:rPr kumimoji="0" lang="ro-RO" sz="2400" b="1" i="0" u="none" strike="noStrike" kern="1200" spc="50" normalizeH="0" baseline="0" noProof="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dobândite</a:t>
            </a:r>
            <a:endParaRPr kumimoji="0" lang="af-ZA" sz="2400" b="1" i="0" u="none" strike="noStrike" kern="1200" spc="50" normalizeH="0" baseline="0" noProof="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  <p:sp>
        <p:nvSpPr>
          <p:cNvPr id="29" name="Shape"/>
          <p:cNvSpPr/>
          <p:nvPr/>
        </p:nvSpPr>
        <p:spPr>
          <a:xfrm>
            <a:off x="7329934" y="3980497"/>
            <a:ext cx="191770" cy="8070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6" h="21328" extrusionOk="0">
                <a:moveTo>
                  <a:pt x="15689" y="0"/>
                </a:moveTo>
                <a:lnTo>
                  <a:pt x="9477" y="0"/>
                </a:lnTo>
                <a:lnTo>
                  <a:pt x="18" y="20460"/>
                </a:lnTo>
                <a:cubicBezTo>
                  <a:pt x="-264" y="21097"/>
                  <a:pt x="2701" y="21600"/>
                  <a:pt x="5101" y="21164"/>
                </a:cubicBezTo>
                <a:lnTo>
                  <a:pt x="12160" y="19957"/>
                </a:lnTo>
                <a:lnTo>
                  <a:pt x="21336" y="0"/>
                </a:lnTo>
                <a:lnTo>
                  <a:pt x="15689" y="0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lang="ro-RO" dirty="0"/>
          </a:p>
        </p:txBody>
      </p:sp>
      <p:sp>
        <p:nvSpPr>
          <p:cNvPr id="30" name="Shape"/>
          <p:cNvSpPr/>
          <p:nvPr/>
        </p:nvSpPr>
        <p:spPr>
          <a:xfrm>
            <a:off x="8235444" y="3980497"/>
            <a:ext cx="191770" cy="8058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6" h="21366" extrusionOk="0">
                <a:moveTo>
                  <a:pt x="5929" y="0"/>
                </a:moveTo>
                <a:lnTo>
                  <a:pt x="0" y="0"/>
                </a:lnTo>
                <a:lnTo>
                  <a:pt x="9176" y="20019"/>
                </a:lnTo>
                <a:lnTo>
                  <a:pt x="16235" y="21230"/>
                </a:lnTo>
                <a:cubicBezTo>
                  <a:pt x="18635" y="21600"/>
                  <a:pt x="21600" y="21163"/>
                  <a:pt x="21318" y="20523"/>
                </a:cubicBezTo>
                <a:lnTo>
                  <a:pt x="11859" y="0"/>
                </a:lnTo>
                <a:lnTo>
                  <a:pt x="5929" y="0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lang="ro-RO" dirty="0"/>
          </a:p>
        </p:txBody>
      </p:sp>
      <p:sp>
        <p:nvSpPr>
          <p:cNvPr id="31" name="Shape"/>
          <p:cNvSpPr/>
          <p:nvPr/>
        </p:nvSpPr>
        <p:spPr>
          <a:xfrm>
            <a:off x="7483604" y="4007802"/>
            <a:ext cx="793750" cy="7067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32" y="1125"/>
                </a:moveTo>
                <a:lnTo>
                  <a:pt x="17626" y="2831"/>
                </a:lnTo>
                <a:lnTo>
                  <a:pt x="15794" y="2172"/>
                </a:lnTo>
                <a:lnTo>
                  <a:pt x="13893" y="1512"/>
                </a:lnTo>
                <a:lnTo>
                  <a:pt x="12303" y="2831"/>
                </a:lnTo>
                <a:lnTo>
                  <a:pt x="10783" y="4072"/>
                </a:lnTo>
                <a:lnTo>
                  <a:pt x="9262" y="2831"/>
                </a:lnTo>
                <a:lnTo>
                  <a:pt x="7672" y="1512"/>
                </a:lnTo>
                <a:lnTo>
                  <a:pt x="5772" y="2172"/>
                </a:lnTo>
                <a:lnTo>
                  <a:pt x="3940" y="2831"/>
                </a:lnTo>
                <a:lnTo>
                  <a:pt x="2834" y="1125"/>
                </a:lnTo>
                <a:lnTo>
                  <a:pt x="2108" y="0"/>
                </a:lnTo>
                <a:lnTo>
                  <a:pt x="0" y="21600"/>
                </a:lnTo>
                <a:lnTo>
                  <a:pt x="10333" y="13611"/>
                </a:lnTo>
                <a:cubicBezTo>
                  <a:pt x="10610" y="13379"/>
                  <a:pt x="10990" y="13379"/>
                  <a:pt x="11267" y="13611"/>
                </a:cubicBezTo>
                <a:lnTo>
                  <a:pt x="21600" y="21600"/>
                </a:lnTo>
                <a:lnTo>
                  <a:pt x="19492" y="0"/>
                </a:lnTo>
                <a:lnTo>
                  <a:pt x="18732" y="1125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lang="ro-RO" dirty="0"/>
          </a:p>
        </p:txBody>
      </p:sp>
      <p:sp>
        <p:nvSpPr>
          <p:cNvPr id="32" name="Shape"/>
          <p:cNvSpPr/>
          <p:nvPr/>
        </p:nvSpPr>
        <p:spPr>
          <a:xfrm>
            <a:off x="7194044" y="2650172"/>
            <a:ext cx="1377950" cy="13798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790"/>
                </a:moveTo>
                <a:lnTo>
                  <a:pt x="20505" y="9240"/>
                </a:lnTo>
                <a:lnTo>
                  <a:pt x="21082" y="7452"/>
                </a:lnTo>
                <a:lnTo>
                  <a:pt x="19569" y="6319"/>
                </a:lnTo>
                <a:lnTo>
                  <a:pt x="19569" y="4431"/>
                </a:lnTo>
                <a:lnTo>
                  <a:pt x="17718" y="3895"/>
                </a:lnTo>
                <a:lnTo>
                  <a:pt x="17141" y="2106"/>
                </a:lnTo>
                <a:lnTo>
                  <a:pt x="15249" y="2106"/>
                </a:lnTo>
                <a:lnTo>
                  <a:pt x="14115" y="556"/>
                </a:lnTo>
                <a:lnTo>
                  <a:pt x="12323" y="1133"/>
                </a:lnTo>
                <a:lnTo>
                  <a:pt x="10770" y="0"/>
                </a:lnTo>
                <a:lnTo>
                  <a:pt x="9217" y="1093"/>
                </a:lnTo>
                <a:lnTo>
                  <a:pt x="7426" y="556"/>
                </a:lnTo>
                <a:lnTo>
                  <a:pt x="6291" y="2067"/>
                </a:lnTo>
                <a:lnTo>
                  <a:pt x="4400" y="2067"/>
                </a:lnTo>
                <a:lnTo>
                  <a:pt x="3822" y="3915"/>
                </a:lnTo>
                <a:lnTo>
                  <a:pt x="2031" y="4491"/>
                </a:lnTo>
                <a:lnTo>
                  <a:pt x="2031" y="6379"/>
                </a:lnTo>
                <a:lnTo>
                  <a:pt x="518" y="7511"/>
                </a:lnTo>
                <a:lnTo>
                  <a:pt x="1095" y="9300"/>
                </a:lnTo>
                <a:lnTo>
                  <a:pt x="0" y="10850"/>
                </a:lnTo>
                <a:lnTo>
                  <a:pt x="1095" y="12400"/>
                </a:lnTo>
                <a:lnTo>
                  <a:pt x="518" y="14188"/>
                </a:lnTo>
                <a:lnTo>
                  <a:pt x="2031" y="15321"/>
                </a:lnTo>
                <a:lnTo>
                  <a:pt x="2031" y="17208"/>
                </a:lnTo>
                <a:lnTo>
                  <a:pt x="3822" y="17785"/>
                </a:lnTo>
                <a:lnTo>
                  <a:pt x="4400" y="19573"/>
                </a:lnTo>
                <a:lnTo>
                  <a:pt x="6291" y="19573"/>
                </a:lnTo>
                <a:lnTo>
                  <a:pt x="7426" y="21083"/>
                </a:lnTo>
                <a:lnTo>
                  <a:pt x="9217" y="20507"/>
                </a:lnTo>
                <a:lnTo>
                  <a:pt x="10770" y="21600"/>
                </a:lnTo>
                <a:lnTo>
                  <a:pt x="12323" y="20507"/>
                </a:lnTo>
                <a:lnTo>
                  <a:pt x="14115" y="21083"/>
                </a:lnTo>
                <a:lnTo>
                  <a:pt x="15249" y="19573"/>
                </a:lnTo>
                <a:lnTo>
                  <a:pt x="17141" y="19573"/>
                </a:lnTo>
                <a:lnTo>
                  <a:pt x="17718" y="17785"/>
                </a:lnTo>
                <a:lnTo>
                  <a:pt x="19510" y="17208"/>
                </a:lnTo>
                <a:lnTo>
                  <a:pt x="19510" y="15321"/>
                </a:lnTo>
                <a:lnTo>
                  <a:pt x="21023" y="14188"/>
                </a:lnTo>
                <a:lnTo>
                  <a:pt x="20445" y="12400"/>
                </a:lnTo>
                <a:lnTo>
                  <a:pt x="21600" y="107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lang="ro-RO" dirty="0"/>
          </a:p>
        </p:txBody>
      </p:sp>
      <p:sp>
        <p:nvSpPr>
          <p:cNvPr id="33" name="Shape"/>
          <p:cNvSpPr/>
          <p:nvPr/>
        </p:nvSpPr>
        <p:spPr>
          <a:xfrm>
            <a:off x="7402324" y="2858452"/>
            <a:ext cx="929640" cy="9315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839" y="21600"/>
                  <a:pt x="0" y="16774"/>
                  <a:pt x="0" y="10829"/>
                </a:cubicBezTo>
                <a:cubicBezTo>
                  <a:pt x="0" y="4885"/>
                  <a:pt x="4839" y="0"/>
                  <a:pt x="10800" y="0"/>
                </a:cubicBezTo>
                <a:cubicBezTo>
                  <a:pt x="16761" y="0"/>
                  <a:pt x="21600" y="4826"/>
                  <a:pt x="21600" y="10771"/>
                </a:cubicBezTo>
                <a:cubicBezTo>
                  <a:pt x="21600" y="16715"/>
                  <a:pt x="16761" y="21600"/>
                  <a:pt x="10800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lang="ro-RO" dirty="0"/>
          </a:p>
        </p:txBody>
      </p:sp>
      <p:sp>
        <p:nvSpPr>
          <p:cNvPr id="34" name="Shape"/>
          <p:cNvSpPr>
            <a:spLocks noChangeAspect="1"/>
          </p:cNvSpPr>
          <p:nvPr/>
        </p:nvSpPr>
        <p:spPr>
          <a:xfrm>
            <a:off x="7607151" y="3119489"/>
            <a:ext cx="519986" cy="4742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07" y="3108"/>
                </a:moveTo>
                <a:lnTo>
                  <a:pt x="17607" y="0"/>
                </a:lnTo>
                <a:lnTo>
                  <a:pt x="4041" y="0"/>
                </a:lnTo>
                <a:lnTo>
                  <a:pt x="4041" y="3108"/>
                </a:lnTo>
                <a:lnTo>
                  <a:pt x="0" y="3108"/>
                </a:lnTo>
                <a:lnTo>
                  <a:pt x="0" y="7534"/>
                </a:lnTo>
                <a:cubicBezTo>
                  <a:pt x="0" y="9746"/>
                  <a:pt x="1732" y="11643"/>
                  <a:pt x="3752" y="11643"/>
                </a:cubicBezTo>
                <a:lnTo>
                  <a:pt x="4570" y="11643"/>
                </a:lnTo>
                <a:cubicBezTo>
                  <a:pt x="5484" y="13961"/>
                  <a:pt x="7408" y="15752"/>
                  <a:pt x="9814" y="16174"/>
                </a:cubicBezTo>
                <a:lnTo>
                  <a:pt x="9814" y="18492"/>
                </a:lnTo>
                <a:cubicBezTo>
                  <a:pt x="7986" y="18808"/>
                  <a:pt x="6350" y="19914"/>
                  <a:pt x="5244" y="21600"/>
                </a:cubicBezTo>
                <a:lnTo>
                  <a:pt x="16356" y="21600"/>
                </a:lnTo>
                <a:cubicBezTo>
                  <a:pt x="15346" y="19914"/>
                  <a:pt x="13710" y="18808"/>
                  <a:pt x="11786" y="18492"/>
                </a:cubicBezTo>
                <a:lnTo>
                  <a:pt x="11786" y="16174"/>
                </a:lnTo>
                <a:cubicBezTo>
                  <a:pt x="14192" y="15752"/>
                  <a:pt x="16116" y="14066"/>
                  <a:pt x="17030" y="11643"/>
                </a:cubicBezTo>
                <a:lnTo>
                  <a:pt x="17848" y="11643"/>
                </a:lnTo>
                <a:cubicBezTo>
                  <a:pt x="19868" y="11643"/>
                  <a:pt x="21600" y="9746"/>
                  <a:pt x="21600" y="7534"/>
                </a:cubicBezTo>
                <a:lnTo>
                  <a:pt x="21600" y="3108"/>
                </a:lnTo>
                <a:lnTo>
                  <a:pt x="17607" y="3108"/>
                </a:lnTo>
                <a:close/>
                <a:moveTo>
                  <a:pt x="3656" y="9430"/>
                </a:moveTo>
                <a:cubicBezTo>
                  <a:pt x="2742" y="9430"/>
                  <a:pt x="1924" y="8640"/>
                  <a:pt x="1924" y="7534"/>
                </a:cubicBezTo>
                <a:lnTo>
                  <a:pt x="1924" y="5426"/>
                </a:lnTo>
                <a:lnTo>
                  <a:pt x="3945" y="5426"/>
                </a:lnTo>
                <a:lnTo>
                  <a:pt x="3945" y="8851"/>
                </a:lnTo>
                <a:cubicBezTo>
                  <a:pt x="3945" y="9061"/>
                  <a:pt x="3945" y="9272"/>
                  <a:pt x="3945" y="9430"/>
                </a:cubicBezTo>
                <a:lnTo>
                  <a:pt x="3656" y="9430"/>
                </a:lnTo>
                <a:close/>
                <a:moveTo>
                  <a:pt x="19628" y="7534"/>
                </a:moveTo>
                <a:cubicBezTo>
                  <a:pt x="19628" y="8535"/>
                  <a:pt x="18906" y="9430"/>
                  <a:pt x="17896" y="9430"/>
                </a:cubicBezTo>
                <a:lnTo>
                  <a:pt x="17607" y="9430"/>
                </a:lnTo>
                <a:cubicBezTo>
                  <a:pt x="17607" y="9220"/>
                  <a:pt x="17607" y="9009"/>
                  <a:pt x="17607" y="8851"/>
                </a:cubicBezTo>
                <a:lnTo>
                  <a:pt x="17607" y="5426"/>
                </a:lnTo>
                <a:lnTo>
                  <a:pt x="19628" y="5426"/>
                </a:lnTo>
                <a:lnTo>
                  <a:pt x="19628" y="7534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29462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>
            <a:spLocks/>
          </p:cNvSpPr>
          <p:nvPr/>
        </p:nvSpPr>
        <p:spPr bwMode="auto">
          <a:xfrm>
            <a:off x="2104898" y="139382"/>
            <a:ext cx="6898132" cy="5943600"/>
          </a:xfrm>
          <a:custGeom>
            <a:avLst/>
            <a:gdLst>
              <a:gd name="T0" fmla="*/ 0 w 9124"/>
              <a:gd name="T1" fmla="*/ 0 h 9361"/>
              <a:gd name="T2" fmla="*/ 9123 w 9124"/>
              <a:gd name="T3" fmla="*/ 0 h 9361"/>
              <a:gd name="T4" fmla="*/ 9123 w 9124"/>
              <a:gd name="T5" fmla="*/ 9360 h 9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24" h="9361">
                <a:moveTo>
                  <a:pt x="0" y="0"/>
                </a:moveTo>
                <a:lnTo>
                  <a:pt x="9123" y="0"/>
                </a:lnTo>
                <a:lnTo>
                  <a:pt x="9123" y="9360"/>
                </a:lnTo>
              </a:path>
            </a:pathLst>
          </a:custGeom>
          <a:noFill/>
          <a:ln w="25400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o-RO" dirty="0"/>
          </a:p>
        </p:txBody>
      </p:sp>
      <p:pic>
        <p:nvPicPr>
          <p:cNvPr id="26" name="Picture 25" descr="Background image. Lines. Opaque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139382"/>
            <a:ext cx="8879204" cy="6594792"/>
          </a:xfrm>
          <a:prstGeom prst="rect">
            <a:avLst/>
          </a:prstGeom>
        </p:spPr>
      </p:pic>
      <p:sp>
        <p:nvSpPr>
          <p:cNvPr id="22" name="Freeform 21"/>
          <p:cNvSpPr>
            <a:spLocks/>
          </p:cNvSpPr>
          <p:nvPr/>
        </p:nvSpPr>
        <p:spPr bwMode="auto">
          <a:xfrm>
            <a:off x="123826" y="3222243"/>
            <a:ext cx="6529070" cy="3511931"/>
          </a:xfrm>
          <a:custGeom>
            <a:avLst/>
            <a:gdLst>
              <a:gd name="T0" fmla="*/ 11756 w 11757"/>
              <a:gd name="T1" fmla="*/ 9026 h 9027"/>
              <a:gd name="T2" fmla="*/ 0 w 11757"/>
              <a:gd name="T3" fmla="*/ 9026 h 9027"/>
              <a:gd name="T4" fmla="*/ 0 w 11757"/>
              <a:gd name="T5" fmla="*/ 0 h 9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757" h="9027">
                <a:moveTo>
                  <a:pt x="11756" y="9026"/>
                </a:moveTo>
                <a:lnTo>
                  <a:pt x="0" y="9026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accent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o-RO" dirty="0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-9017" y="1651"/>
            <a:ext cx="1230630" cy="2047240"/>
          </a:xfrm>
          <a:custGeom>
            <a:avLst/>
            <a:gdLst>
              <a:gd name="T0" fmla="*/ 1937 w 1938"/>
              <a:gd name="T1" fmla="*/ 0 h 3225"/>
              <a:gd name="T2" fmla="*/ 1406 w 1938"/>
              <a:gd name="T3" fmla="*/ 0 h 3225"/>
              <a:gd name="T4" fmla="*/ 0 w 1938"/>
              <a:gd name="T5" fmla="*/ 2428 h 3225"/>
              <a:gd name="T6" fmla="*/ 0 w 1938"/>
              <a:gd name="T7" fmla="*/ 3224 h 3225"/>
              <a:gd name="T8" fmla="*/ 1937 w 1938"/>
              <a:gd name="T9" fmla="*/ 0 h 3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38" h="3225">
                <a:moveTo>
                  <a:pt x="1937" y="0"/>
                </a:moveTo>
                <a:lnTo>
                  <a:pt x="1406" y="0"/>
                </a:lnTo>
                <a:lnTo>
                  <a:pt x="0" y="2428"/>
                </a:lnTo>
                <a:lnTo>
                  <a:pt x="0" y="3224"/>
                </a:lnTo>
                <a:lnTo>
                  <a:pt x="1937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o-RO" dirty="0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-9017" y="1651"/>
            <a:ext cx="2123440" cy="3669665"/>
          </a:xfrm>
          <a:custGeom>
            <a:avLst/>
            <a:gdLst>
              <a:gd name="T0" fmla="*/ 3343 w 3344"/>
              <a:gd name="T1" fmla="*/ 0 h 5780"/>
              <a:gd name="T2" fmla="*/ 1671 w 3344"/>
              <a:gd name="T3" fmla="*/ 0 h 5780"/>
              <a:gd name="T4" fmla="*/ 0 w 3344"/>
              <a:gd name="T5" fmla="*/ 2890 h 5780"/>
              <a:gd name="T6" fmla="*/ 0 w 3344"/>
              <a:gd name="T7" fmla="*/ 5780 h 5780"/>
              <a:gd name="T8" fmla="*/ 3343 w 3344"/>
              <a:gd name="T9" fmla="*/ 0 h 5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44" h="5780">
                <a:moveTo>
                  <a:pt x="3343" y="0"/>
                </a:moveTo>
                <a:lnTo>
                  <a:pt x="1671" y="0"/>
                </a:lnTo>
                <a:lnTo>
                  <a:pt x="0" y="2890"/>
                </a:lnTo>
                <a:lnTo>
                  <a:pt x="0" y="5780"/>
                </a:lnTo>
                <a:lnTo>
                  <a:pt x="334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o-RO" dirty="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0" y="0"/>
            <a:ext cx="996950" cy="1742440"/>
          </a:xfrm>
          <a:custGeom>
            <a:avLst/>
            <a:gdLst>
              <a:gd name="T0" fmla="*/ 1569 w 1570"/>
              <a:gd name="T1" fmla="*/ 0 h 2745"/>
              <a:gd name="T2" fmla="*/ 0 w 1570"/>
              <a:gd name="T3" fmla="*/ 0 h 2745"/>
              <a:gd name="T4" fmla="*/ 0 w 1570"/>
              <a:gd name="T5" fmla="*/ 2744 h 2745"/>
              <a:gd name="T6" fmla="*/ 1569 w 1570"/>
              <a:gd name="T7" fmla="*/ 0 h 2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70" h="2745">
                <a:moveTo>
                  <a:pt x="1569" y="0"/>
                </a:moveTo>
                <a:lnTo>
                  <a:pt x="0" y="0"/>
                </a:lnTo>
                <a:lnTo>
                  <a:pt x="0" y="2744"/>
                </a:lnTo>
                <a:lnTo>
                  <a:pt x="156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o-RO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83563" y="1651"/>
            <a:ext cx="1069975" cy="1834515"/>
          </a:xfrm>
          <a:custGeom>
            <a:avLst/>
            <a:gdLst>
              <a:gd name="T0" fmla="*/ 835 w 1685"/>
              <a:gd name="T1" fmla="*/ 0 h 2890"/>
              <a:gd name="T2" fmla="*/ 0 w 1685"/>
              <a:gd name="T3" fmla="*/ 1445 h 2890"/>
              <a:gd name="T4" fmla="*/ 835 w 1685"/>
              <a:gd name="T5" fmla="*/ 2890 h 2890"/>
              <a:gd name="T6" fmla="*/ 1684 w 1685"/>
              <a:gd name="T7" fmla="*/ 1488 h 2890"/>
              <a:gd name="T8" fmla="*/ 835 w 1685"/>
              <a:gd name="T9" fmla="*/ 0 h 2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5" h="2890">
                <a:moveTo>
                  <a:pt x="835" y="0"/>
                </a:moveTo>
                <a:lnTo>
                  <a:pt x="0" y="1445"/>
                </a:lnTo>
                <a:lnTo>
                  <a:pt x="835" y="2890"/>
                </a:lnTo>
                <a:lnTo>
                  <a:pt x="1684" y="1488"/>
                </a:lnTo>
                <a:lnTo>
                  <a:pt x="83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o-RO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2104898" y="1651"/>
            <a:ext cx="2124075" cy="1834515"/>
          </a:xfrm>
          <a:custGeom>
            <a:avLst/>
            <a:gdLst>
              <a:gd name="T0" fmla="*/ 3344 w 3345"/>
              <a:gd name="T1" fmla="*/ 0 h 2890"/>
              <a:gd name="T2" fmla="*/ 1757 w 3345"/>
              <a:gd name="T3" fmla="*/ 0 h 2890"/>
              <a:gd name="T4" fmla="*/ 0 w 3345"/>
              <a:gd name="T5" fmla="*/ 2890 h 2890"/>
              <a:gd name="T6" fmla="*/ 1672 w 3345"/>
              <a:gd name="T7" fmla="*/ 2890 h 2890"/>
              <a:gd name="T8" fmla="*/ 3344 w 3345"/>
              <a:gd name="T9" fmla="*/ 0 h 2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45" h="2890">
                <a:moveTo>
                  <a:pt x="3344" y="0"/>
                </a:moveTo>
                <a:lnTo>
                  <a:pt x="1757" y="0"/>
                </a:lnTo>
                <a:lnTo>
                  <a:pt x="0" y="2890"/>
                </a:lnTo>
                <a:lnTo>
                  <a:pt x="1672" y="2890"/>
                </a:lnTo>
                <a:lnTo>
                  <a:pt x="33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o-RO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8378825" y="5562600"/>
            <a:ext cx="776605" cy="1296194"/>
          </a:xfrm>
          <a:custGeom>
            <a:avLst/>
            <a:gdLst>
              <a:gd name="T0" fmla="*/ 1212 w 1213"/>
              <a:gd name="T1" fmla="*/ 0 h 2018"/>
              <a:gd name="T2" fmla="*/ 0 w 1213"/>
              <a:gd name="T3" fmla="*/ 2017 h 2018"/>
              <a:gd name="T4" fmla="*/ 332 w 1213"/>
              <a:gd name="T5" fmla="*/ 2017 h 2018"/>
              <a:gd name="T6" fmla="*/ 1212 w 1213"/>
              <a:gd name="T7" fmla="*/ 499 h 2018"/>
              <a:gd name="T8" fmla="*/ 1212 w 1213"/>
              <a:gd name="T9" fmla="*/ 0 h 2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3" h="2018">
                <a:moveTo>
                  <a:pt x="1212" y="0"/>
                </a:moveTo>
                <a:lnTo>
                  <a:pt x="0" y="2017"/>
                </a:lnTo>
                <a:lnTo>
                  <a:pt x="332" y="2017"/>
                </a:lnTo>
                <a:lnTo>
                  <a:pt x="1212" y="499"/>
                </a:lnTo>
                <a:lnTo>
                  <a:pt x="121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o-RO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7825740" y="4559935"/>
            <a:ext cx="1329690" cy="2298065"/>
          </a:xfrm>
          <a:custGeom>
            <a:avLst/>
            <a:gdLst>
              <a:gd name="T0" fmla="*/ 2093 w 2094"/>
              <a:gd name="T1" fmla="*/ 0 h 3620"/>
              <a:gd name="T2" fmla="*/ 0 w 2094"/>
              <a:gd name="T3" fmla="*/ 3619 h 3620"/>
              <a:gd name="T4" fmla="*/ 1047 w 2094"/>
              <a:gd name="T5" fmla="*/ 3619 h 3620"/>
              <a:gd name="T6" fmla="*/ 2093 w 2094"/>
              <a:gd name="T7" fmla="*/ 1811 h 3620"/>
              <a:gd name="T8" fmla="*/ 2093 w 2094"/>
              <a:gd name="T9" fmla="*/ 0 h 3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4" h="3620">
                <a:moveTo>
                  <a:pt x="2093" y="0"/>
                </a:moveTo>
                <a:lnTo>
                  <a:pt x="0" y="3619"/>
                </a:lnTo>
                <a:lnTo>
                  <a:pt x="1047" y="3619"/>
                </a:lnTo>
                <a:lnTo>
                  <a:pt x="2093" y="1811"/>
                </a:lnTo>
                <a:lnTo>
                  <a:pt x="209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o-RO" dirty="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8531860" y="5767546"/>
            <a:ext cx="623570" cy="1089660"/>
          </a:xfrm>
          <a:custGeom>
            <a:avLst/>
            <a:gdLst>
              <a:gd name="T0" fmla="*/ 981 w 982"/>
              <a:gd name="T1" fmla="*/ 0 h 1717"/>
              <a:gd name="T2" fmla="*/ 0 w 982"/>
              <a:gd name="T3" fmla="*/ 1716 h 1717"/>
              <a:gd name="T4" fmla="*/ 981 w 982"/>
              <a:gd name="T5" fmla="*/ 1716 h 1717"/>
              <a:gd name="T6" fmla="*/ 981 w 982"/>
              <a:gd name="T7" fmla="*/ 0 h 1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2" h="1717">
                <a:moveTo>
                  <a:pt x="981" y="0"/>
                </a:moveTo>
                <a:lnTo>
                  <a:pt x="0" y="1716"/>
                </a:lnTo>
                <a:lnTo>
                  <a:pt x="981" y="1716"/>
                </a:lnTo>
                <a:lnTo>
                  <a:pt x="98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o-RO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7487285" y="5708015"/>
            <a:ext cx="671195" cy="1149985"/>
          </a:xfrm>
          <a:custGeom>
            <a:avLst/>
            <a:gdLst>
              <a:gd name="T0" fmla="*/ 532 w 1057"/>
              <a:gd name="T1" fmla="*/ 0 h 1812"/>
              <a:gd name="T2" fmla="*/ 0 w 1057"/>
              <a:gd name="T3" fmla="*/ 878 h 1812"/>
              <a:gd name="T4" fmla="*/ 531 w 1057"/>
              <a:gd name="T5" fmla="*/ 1811 h 1812"/>
              <a:gd name="T6" fmla="*/ 532 w 1057"/>
              <a:gd name="T7" fmla="*/ 1811 h 1812"/>
              <a:gd name="T8" fmla="*/ 1056 w 1057"/>
              <a:gd name="T9" fmla="*/ 905 h 1812"/>
              <a:gd name="T10" fmla="*/ 532 w 1057"/>
              <a:gd name="T11" fmla="*/ 0 h 1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57" h="1812">
                <a:moveTo>
                  <a:pt x="532" y="0"/>
                </a:moveTo>
                <a:lnTo>
                  <a:pt x="0" y="878"/>
                </a:lnTo>
                <a:lnTo>
                  <a:pt x="531" y="1811"/>
                </a:lnTo>
                <a:lnTo>
                  <a:pt x="532" y="1811"/>
                </a:lnTo>
                <a:lnTo>
                  <a:pt x="1056" y="905"/>
                </a:lnTo>
                <a:lnTo>
                  <a:pt x="53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o-RO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6503035" y="5708015"/>
            <a:ext cx="1331595" cy="1149985"/>
          </a:xfrm>
          <a:custGeom>
            <a:avLst/>
            <a:gdLst>
              <a:gd name="T0" fmla="*/ 2096 w 2097"/>
              <a:gd name="T1" fmla="*/ 0 h 1812"/>
              <a:gd name="T2" fmla="*/ 1048 w 2097"/>
              <a:gd name="T3" fmla="*/ 0 h 1812"/>
              <a:gd name="T4" fmla="*/ 0 w 2097"/>
              <a:gd name="T5" fmla="*/ 1811 h 1812"/>
              <a:gd name="T6" fmla="*/ 995 w 2097"/>
              <a:gd name="T7" fmla="*/ 1811 h 1812"/>
              <a:gd name="T8" fmla="*/ 2096 w 2097"/>
              <a:gd name="T9" fmla="*/ 0 h 1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7" h="1812">
                <a:moveTo>
                  <a:pt x="2096" y="0"/>
                </a:moveTo>
                <a:lnTo>
                  <a:pt x="1048" y="0"/>
                </a:lnTo>
                <a:lnTo>
                  <a:pt x="0" y="1811"/>
                </a:lnTo>
                <a:lnTo>
                  <a:pt x="995" y="1811"/>
                </a:lnTo>
                <a:lnTo>
                  <a:pt x="209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o-RO" dirty="0"/>
          </a:p>
        </p:txBody>
      </p:sp>
      <p:sp>
        <p:nvSpPr>
          <p:cNvPr id="14" name="Shape"/>
          <p:cNvSpPr/>
          <p:nvPr/>
        </p:nvSpPr>
        <p:spPr>
          <a:xfrm>
            <a:off x="7329934" y="3980497"/>
            <a:ext cx="191770" cy="8070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6" h="21328" extrusionOk="0">
                <a:moveTo>
                  <a:pt x="15689" y="0"/>
                </a:moveTo>
                <a:lnTo>
                  <a:pt x="9477" y="0"/>
                </a:lnTo>
                <a:lnTo>
                  <a:pt x="18" y="20460"/>
                </a:lnTo>
                <a:cubicBezTo>
                  <a:pt x="-264" y="21097"/>
                  <a:pt x="2701" y="21600"/>
                  <a:pt x="5101" y="21164"/>
                </a:cubicBezTo>
                <a:lnTo>
                  <a:pt x="12160" y="19957"/>
                </a:lnTo>
                <a:lnTo>
                  <a:pt x="21336" y="0"/>
                </a:lnTo>
                <a:lnTo>
                  <a:pt x="15689" y="0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lang="ro-RO" dirty="0"/>
          </a:p>
        </p:txBody>
      </p:sp>
      <p:sp>
        <p:nvSpPr>
          <p:cNvPr id="15" name="Shape"/>
          <p:cNvSpPr/>
          <p:nvPr/>
        </p:nvSpPr>
        <p:spPr>
          <a:xfrm>
            <a:off x="8235444" y="3980497"/>
            <a:ext cx="191770" cy="8058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6" h="21366" extrusionOk="0">
                <a:moveTo>
                  <a:pt x="5929" y="0"/>
                </a:moveTo>
                <a:lnTo>
                  <a:pt x="0" y="0"/>
                </a:lnTo>
                <a:lnTo>
                  <a:pt x="9176" y="20019"/>
                </a:lnTo>
                <a:lnTo>
                  <a:pt x="16235" y="21230"/>
                </a:lnTo>
                <a:cubicBezTo>
                  <a:pt x="18635" y="21600"/>
                  <a:pt x="21600" y="21163"/>
                  <a:pt x="21318" y="20523"/>
                </a:cubicBezTo>
                <a:lnTo>
                  <a:pt x="11859" y="0"/>
                </a:lnTo>
                <a:lnTo>
                  <a:pt x="5929" y="0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lang="ro-RO" dirty="0"/>
          </a:p>
        </p:txBody>
      </p:sp>
      <p:sp>
        <p:nvSpPr>
          <p:cNvPr id="16" name="Shape"/>
          <p:cNvSpPr/>
          <p:nvPr/>
        </p:nvSpPr>
        <p:spPr>
          <a:xfrm>
            <a:off x="7483604" y="4007802"/>
            <a:ext cx="793750" cy="7067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32" y="1125"/>
                </a:moveTo>
                <a:lnTo>
                  <a:pt x="17626" y="2831"/>
                </a:lnTo>
                <a:lnTo>
                  <a:pt x="15794" y="2172"/>
                </a:lnTo>
                <a:lnTo>
                  <a:pt x="13893" y="1512"/>
                </a:lnTo>
                <a:lnTo>
                  <a:pt x="12303" y="2831"/>
                </a:lnTo>
                <a:lnTo>
                  <a:pt x="10783" y="4072"/>
                </a:lnTo>
                <a:lnTo>
                  <a:pt x="9262" y="2831"/>
                </a:lnTo>
                <a:lnTo>
                  <a:pt x="7672" y="1512"/>
                </a:lnTo>
                <a:lnTo>
                  <a:pt x="5772" y="2172"/>
                </a:lnTo>
                <a:lnTo>
                  <a:pt x="3940" y="2831"/>
                </a:lnTo>
                <a:lnTo>
                  <a:pt x="2834" y="1125"/>
                </a:lnTo>
                <a:lnTo>
                  <a:pt x="2108" y="0"/>
                </a:lnTo>
                <a:lnTo>
                  <a:pt x="0" y="21600"/>
                </a:lnTo>
                <a:lnTo>
                  <a:pt x="10333" y="13611"/>
                </a:lnTo>
                <a:cubicBezTo>
                  <a:pt x="10610" y="13379"/>
                  <a:pt x="10990" y="13379"/>
                  <a:pt x="11267" y="13611"/>
                </a:cubicBezTo>
                <a:lnTo>
                  <a:pt x="21600" y="21600"/>
                </a:lnTo>
                <a:lnTo>
                  <a:pt x="19492" y="0"/>
                </a:lnTo>
                <a:lnTo>
                  <a:pt x="18732" y="1125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lang="ro-RO" dirty="0"/>
          </a:p>
        </p:txBody>
      </p:sp>
      <p:sp>
        <p:nvSpPr>
          <p:cNvPr id="17" name="Shape"/>
          <p:cNvSpPr/>
          <p:nvPr/>
        </p:nvSpPr>
        <p:spPr>
          <a:xfrm>
            <a:off x="7194044" y="2650172"/>
            <a:ext cx="1377950" cy="13798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790"/>
                </a:moveTo>
                <a:lnTo>
                  <a:pt x="20505" y="9240"/>
                </a:lnTo>
                <a:lnTo>
                  <a:pt x="21082" y="7452"/>
                </a:lnTo>
                <a:lnTo>
                  <a:pt x="19569" y="6319"/>
                </a:lnTo>
                <a:lnTo>
                  <a:pt x="19569" y="4431"/>
                </a:lnTo>
                <a:lnTo>
                  <a:pt x="17718" y="3895"/>
                </a:lnTo>
                <a:lnTo>
                  <a:pt x="17141" y="2106"/>
                </a:lnTo>
                <a:lnTo>
                  <a:pt x="15249" y="2106"/>
                </a:lnTo>
                <a:lnTo>
                  <a:pt x="14115" y="556"/>
                </a:lnTo>
                <a:lnTo>
                  <a:pt x="12323" y="1133"/>
                </a:lnTo>
                <a:lnTo>
                  <a:pt x="10770" y="0"/>
                </a:lnTo>
                <a:lnTo>
                  <a:pt x="9217" y="1093"/>
                </a:lnTo>
                <a:lnTo>
                  <a:pt x="7426" y="556"/>
                </a:lnTo>
                <a:lnTo>
                  <a:pt x="6291" y="2067"/>
                </a:lnTo>
                <a:lnTo>
                  <a:pt x="4400" y="2067"/>
                </a:lnTo>
                <a:lnTo>
                  <a:pt x="3822" y="3915"/>
                </a:lnTo>
                <a:lnTo>
                  <a:pt x="2031" y="4491"/>
                </a:lnTo>
                <a:lnTo>
                  <a:pt x="2031" y="6379"/>
                </a:lnTo>
                <a:lnTo>
                  <a:pt x="518" y="7511"/>
                </a:lnTo>
                <a:lnTo>
                  <a:pt x="1095" y="9300"/>
                </a:lnTo>
                <a:lnTo>
                  <a:pt x="0" y="10850"/>
                </a:lnTo>
                <a:lnTo>
                  <a:pt x="1095" y="12400"/>
                </a:lnTo>
                <a:lnTo>
                  <a:pt x="518" y="14188"/>
                </a:lnTo>
                <a:lnTo>
                  <a:pt x="2031" y="15321"/>
                </a:lnTo>
                <a:lnTo>
                  <a:pt x="2031" y="17208"/>
                </a:lnTo>
                <a:lnTo>
                  <a:pt x="3822" y="17785"/>
                </a:lnTo>
                <a:lnTo>
                  <a:pt x="4400" y="19573"/>
                </a:lnTo>
                <a:lnTo>
                  <a:pt x="6291" y="19573"/>
                </a:lnTo>
                <a:lnTo>
                  <a:pt x="7426" y="21083"/>
                </a:lnTo>
                <a:lnTo>
                  <a:pt x="9217" y="20507"/>
                </a:lnTo>
                <a:lnTo>
                  <a:pt x="10770" y="21600"/>
                </a:lnTo>
                <a:lnTo>
                  <a:pt x="12323" y="20507"/>
                </a:lnTo>
                <a:lnTo>
                  <a:pt x="14115" y="21083"/>
                </a:lnTo>
                <a:lnTo>
                  <a:pt x="15249" y="19573"/>
                </a:lnTo>
                <a:lnTo>
                  <a:pt x="17141" y="19573"/>
                </a:lnTo>
                <a:lnTo>
                  <a:pt x="17718" y="17785"/>
                </a:lnTo>
                <a:lnTo>
                  <a:pt x="19510" y="17208"/>
                </a:lnTo>
                <a:lnTo>
                  <a:pt x="19510" y="15321"/>
                </a:lnTo>
                <a:lnTo>
                  <a:pt x="21023" y="14188"/>
                </a:lnTo>
                <a:lnTo>
                  <a:pt x="20445" y="12400"/>
                </a:lnTo>
                <a:lnTo>
                  <a:pt x="21600" y="1079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lang="ro-RO" dirty="0"/>
          </a:p>
        </p:txBody>
      </p:sp>
      <p:sp>
        <p:nvSpPr>
          <p:cNvPr id="18" name="Shape"/>
          <p:cNvSpPr/>
          <p:nvPr/>
        </p:nvSpPr>
        <p:spPr>
          <a:xfrm>
            <a:off x="7402324" y="2858452"/>
            <a:ext cx="929640" cy="9315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839" y="21600"/>
                  <a:pt x="0" y="16774"/>
                  <a:pt x="0" y="10829"/>
                </a:cubicBezTo>
                <a:cubicBezTo>
                  <a:pt x="0" y="4885"/>
                  <a:pt x="4839" y="0"/>
                  <a:pt x="10800" y="0"/>
                </a:cubicBezTo>
                <a:cubicBezTo>
                  <a:pt x="16761" y="0"/>
                  <a:pt x="21600" y="4826"/>
                  <a:pt x="21600" y="10771"/>
                </a:cubicBezTo>
                <a:cubicBezTo>
                  <a:pt x="21600" y="16715"/>
                  <a:pt x="16761" y="21600"/>
                  <a:pt x="10800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lang="ro-RO" dirty="0"/>
          </a:p>
        </p:txBody>
      </p:sp>
      <p:sp>
        <p:nvSpPr>
          <p:cNvPr id="19" name="Shape"/>
          <p:cNvSpPr>
            <a:spLocks noChangeAspect="1"/>
          </p:cNvSpPr>
          <p:nvPr/>
        </p:nvSpPr>
        <p:spPr>
          <a:xfrm>
            <a:off x="7806105" y="3015750"/>
            <a:ext cx="368776" cy="3363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07" y="3108"/>
                </a:moveTo>
                <a:lnTo>
                  <a:pt x="17607" y="0"/>
                </a:lnTo>
                <a:lnTo>
                  <a:pt x="4041" y="0"/>
                </a:lnTo>
                <a:lnTo>
                  <a:pt x="4041" y="3108"/>
                </a:lnTo>
                <a:lnTo>
                  <a:pt x="0" y="3108"/>
                </a:lnTo>
                <a:lnTo>
                  <a:pt x="0" y="7534"/>
                </a:lnTo>
                <a:cubicBezTo>
                  <a:pt x="0" y="9746"/>
                  <a:pt x="1732" y="11643"/>
                  <a:pt x="3752" y="11643"/>
                </a:cubicBezTo>
                <a:lnTo>
                  <a:pt x="4570" y="11643"/>
                </a:lnTo>
                <a:cubicBezTo>
                  <a:pt x="5484" y="13961"/>
                  <a:pt x="7408" y="15752"/>
                  <a:pt x="9814" y="16174"/>
                </a:cubicBezTo>
                <a:lnTo>
                  <a:pt x="9814" y="18492"/>
                </a:lnTo>
                <a:cubicBezTo>
                  <a:pt x="7986" y="18808"/>
                  <a:pt x="6350" y="19914"/>
                  <a:pt x="5244" y="21600"/>
                </a:cubicBezTo>
                <a:lnTo>
                  <a:pt x="16356" y="21600"/>
                </a:lnTo>
                <a:cubicBezTo>
                  <a:pt x="15346" y="19914"/>
                  <a:pt x="13710" y="18808"/>
                  <a:pt x="11786" y="18492"/>
                </a:cubicBezTo>
                <a:lnTo>
                  <a:pt x="11786" y="16174"/>
                </a:lnTo>
                <a:cubicBezTo>
                  <a:pt x="14192" y="15752"/>
                  <a:pt x="16116" y="14066"/>
                  <a:pt x="17030" y="11643"/>
                </a:cubicBezTo>
                <a:lnTo>
                  <a:pt x="17848" y="11643"/>
                </a:lnTo>
                <a:cubicBezTo>
                  <a:pt x="19868" y="11643"/>
                  <a:pt x="21600" y="9746"/>
                  <a:pt x="21600" y="7534"/>
                </a:cubicBezTo>
                <a:lnTo>
                  <a:pt x="21600" y="3108"/>
                </a:lnTo>
                <a:lnTo>
                  <a:pt x="17607" y="3108"/>
                </a:lnTo>
                <a:close/>
                <a:moveTo>
                  <a:pt x="3656" y="9430"/>
                </a:moveTo>
                <a:cubicBezTo>
                  <a:pt x="2742" y="9430"/>
                  <a:pt x="1924" y="8640"/>
                  <a:pt x="1924" y="7534"/>
                </a:cubicBezTo>
                <a:lnTo>
                  <a:pt x="1924" y="5426"/>
                </a:lnTo>
                <a:lnTo>
                  <a:pt x="3945" y="5426"/>
                </a:lnTo>
                <a:lnTo>
                  <a:pt x="3945" y="8851"/>
                </a:lnTo>
                <a:cubicBezTo>
                  <a:pt x="3945" y="9061"/>
                  <a:pt x="3945" y="9272"/>
                  <a:pt x="3945" y="9430"/>
                </a:cubicBezTo>
                <a:lnTo>
                  <a:pt x="3656" y="9430"/>
                </a:lnTo>
                <a:close/>
                <a:moveTo>
                  <a:pt x="19628" y="7534"/>
                </a:moveTo>
                <a:cubicBezTo>
                  <a:pt x="19628" y="8535"/>
                  <a:pt x="18906" y="9430"/>
                  <a:pt x="17896" y="9430"/>
                </a:cubicBezTo>
                <a:lnTo>
                  <a:pt x="17607" y="9430"/>
                </a:lnTo>
                <a:cubicBezTo>
                  <a:pt x="17607" y="9220"/>
                  <a:pt x="17607" y="9009"/>
                  <a:pt x="17607" y="8851"/>
                </a:cubicBezTo>
                <a:lnTo>
                  <a:pt x="17607" y="5426"/>
                </a:lnTo>
                <a:lnTo>
                  <a:pt x="19628" y="5426"/>
                </a:lnTo>
                <a:lnTo>
                  <a:pt x="19628" y="7534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lang="ro-RO" dirty="0"/>
          </a:p>
        </p:txBody>
      </p:sp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xmlns="" id="{91F5BC46-A167-4C4B-A06B-97559843E8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76" y="3172191"/>
            <a:ext cx="847778" cy="342422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358" y="608075"/>
            <a:ext cx="786130" cy="621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433" y="440446"/>
            <a:ext cx="859155" cy="859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270" y="500860"/>
            <a:ext cx="804545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/>
          <p:cNvPicPr/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52" y="2025437"/>
            <a:ext cx="1219200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" descr="Sigla albastra final 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69" y="3053003"/>
            <a:ext cx="761894" cy="792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6" r="9682"/>
          <a:stretch/>
        </p:blipFill>
        <p:spPr bwMode="auto">
          <a:xfrm>
            <a:off x="681370" y="3931751"/>
            <a:ext cx="1028700" cy="466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2997708" y="1301817"/>
            <a:ext cx="6210004" cy="224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8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Proiect cofinanțat din </a:t>
            </a:r>
            <a:r>
              <a:rPr kumimoji="0" lang="ro-RO" sz="800" b="1" i="0" u="none" strike="noStrike" kern="1200" cap="none" spc="0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Fondul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Social European </a:t>
            </a:r>
            <a:r>
              <a:rPr kumimoji="0" lang="ro-RO" sz="800" b="1" i="0" u="none" strike="noStrike" kern="1200" cap="none" spc="0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o-RO" sz="8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Programul Operațional Capital Uman 2014 – 2020</a:t>
            </a:r>
            <a:endParaRPr kumimoji="0" lang="ro-RO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33156" y="1810675"/>
            <a:ext cx="63097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sz="48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42B051"/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Certificat de </a:t>
            </a:r>
            <a:r>
              <a:rPr kumimoji="0" lang="af-ZA" sz="4800" b="1" i="0" u="none" strike="noStrike" kern="1200" cap="none" spc="0" normalizeH="0" baseline="0" noProof="0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42B051"/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practică</a:t>
            </a:r>
            <a:endParaRPr kumimoji="0" lang="af-ZA" sz="48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2B051"/>
                </a:outerShdw>
              </a:effectLst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EF849963-C98B-4E53-B69F-56BCFCB5049C}"/>
              </a:ext>
            </a:extLst>
          </p:cNvPr>
          <p:cNvSpPr txBox="1"/>
          <p:nvPr/>
        </p:nvSpPr>
        <p:spPr>
          <a:xfrm>
            <a:off x="123826" y="2646104"/>
            <a:ext cx="8879204" cy="2703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Se </a:t>
            </a:r>
            <a:r>
              <a:rPr lang="ro-RO" dirty="0" smtClean="0">
                <a:latin typeface="Calibri" panose="020F0502020204030204" pitchFamily="34" charset="0"/>
              </a:rPr>
              <a:t>certifică </a:t>
            </a:r>
            <a:r>
              <a:rPr lang="ro-RO" dirty="0">
                <a:latin typeface="Calibri" panose="020F0502020204030204" pitchFamily="34" charset="0"/>
              </a:rPr>
              <a:t>faptul că </a:t>
            </a:r>
            <a:endParaRPr lang="ro-RO" dirty="0" smtClean="0">
              <a:latin typeface="Calibri" panose="020F0502020204030204" pitchFamily="34" charset="0"/>
            </a:endParaRPr>
          </a:p>
          <a:p>
            <a:pPr algn="ctr"/>
            <a:endParaRPr lang="ro-RO" sz="1000" dirty="0" smtClean="0">
              <a:latin typeface="Calibri" panose="020F0502020204030204" pitchFamily="34" charset="0"/>
            </a:endParaRPr>
          </a:p>
          <a:p>
            <a:pPr algn="ctr"/>
            <a:r>
              <a:rPr lang="ro-RO" sz="2000" b="1" dirty="0" smtClean="0">
                <a:latin typeface="Calibri" panose="020F0502020204030204" pitchFamily="34" charset="0"/>
              </a:rPr>
              <a:t>NUME Prenume</a:t>
            </a:r>
            <a:r>
              <a:rPr lang="ro-RO" dirty="0" smtClean="0">
                <a:latin typeface="Calibri" panose="020F0502020204030204" pitchFamily="34" charset="0"/>
              </a:rPr>
              <a:t>,</a:t>
            </a:r>
          </a:p>
          <a:p>
            <a:pPr algn="ctr"/>
            <a:endParaRPr lang="ro-RO" sz="1000" dirty="0" smtClean="0">
              <a:latin typeface="Calibri" panose="020F0502020204030204" pitchFamily="34" charset="0"/>
            </a:endParaRPr>
          </a:p>
          <a:p>
            <a:pPr algn="ctr"/>
            <a:r>
              <a:rPr lang="ro-RO" sz="1600" dirty="0" smtClean="0">
                <a:latin typeface="Calibri" panose="020F0502020204030204" pitchFamily="34" charset="0"/>
              </a:rPr>
              <a:t>student(ă) în anul __ la programul</a:t>
            </a:r>
            <a:r>
              <a:rPr lang="en-US" sz="1600" dirty="0" smtClean="0">
                <a:latin typeface="Calibri" panose="020F0502020204030204" pitchFamily="34" charset="0"/>
              </a:rPr>
              <a:t> de </a:t>
            </a:r>
            <a:r>
              <a:rPr lang="ro-RO" sz="1600" dirty="0" smtClean="0">
                <a:latin typeface="Calibri" panose="020F0502020204030204" pitchFamily="34" charset="0"/>
              </a:rPr>
              <a:t>studiu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ro-RO" sz="1600" i="1" dirty="0" smtClean="0">
                <a:latin typeface="Calibri" panose="020F0502020204030204" pitchFamily="34" charset="0"/>
              </a:rPr>
              <a:t>______________</a:t>
            </a:r>
            <a:endParaRPr lang="ro-RO" sz="1600" dirty="0">
              <a:latin typeface="Calibri" panose="020F0502020204030204" pitchFamily="34" charset="0"/>
            </a:endParaRP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ro-RO" sz="1600" dirty="0" smtClean="0">
                <a:latin typeface="Calibri" panose="020F0502020204030204" pitchFamily="34" charset="0"/>
              </a:rPr>
              <a:t>a </a:t>
            </a:r>
            <a:r>
              <a:rPr lang="ro-RO" sz="1600" dirty="0">
                <a:latin typeface="Calibri" panose="020F0502020204030204" pitchFamily="34" charset="0"/>
              </a:rPr>
              <a:t>efectuat un stagiu de practică de </a:t>
            </a:r>
            <a:r>
              <a:rPr lang="ro-RO" sz="1600" dirty="0" smtClean="0">
                <a:latin typeface="Calibri" panose="020F0502020204030204" pitchFamily="34" charset="0"/>
              </a:rPr>
              <a:t>90 </a:t>
            </a:r>
            <a:r>
              <a:rPr lang="ro-RO" sz="1600" dirty="0">
                <a:latin typeface="Calibri" panose="020F0502020204030204" pitchFamily="34" charset="0"/>
              </a:rPr>
              <a:t>ore la </a:t>
            </a:r>
            <a:r>
              <a:rPr lang="ro-RO" sz="1600" dirty="0" smtClean="0">
                <a:latin typeface="Calibri" panose="020F0502020204030204" pitchFamily="34" charset="0"/>
              </a:rPr>
              <a:t>S</a:t>
            </a:r>
            <a:r>
              <a:rPr lang="en-US" sz="1600" dirty="0" smtClean="0">
                <a:latin typeface="Calibri" panose="020F0502020204030204" pitchFamily="34" charset="0"/>
              </a:rPr>
              <a:t>.</a:t>
            </a:r>
            <a:r>
              <a:rPr lang="ro-RO" sz="1600" dirty="0" smtClean="0">
                <a:latin typeface="Calibri" panose="020F0502020204030204" pitchFamily="34" charset="0"/>
              </a:rPr>
              <a:t>C</a:t>
            </a:r>
            <a:r>
              <a:rPr lang="en-US" sz="1600" dirty="0" smtClean="0">
                <a:latin typeface="Calibri" panose="020F0502020204030204" pitchFamily="34" charset="0"/>
              </a:rPr>
              <a:t>.</a:t>
            </a:r>
            <a:r>
              <a:rPr lang="ro-RO" sz="1600" dirty="0" smtClean="0">
                <a:latin typeface="Calibri" panose="020F0502020204030204" pitchFamily="34" charset="0"/>
              </a:rPr>
              <a:t> </a:t>
            </a:r>
            <a:r>
              <a:rPr lang="ro-RO" sz="1600" dirty="0" err="1">
                <a:latin typeface="Calibri" panose="020F0502020204030204" pitchFamily="34" charset="0"/>
              </a:rPr>
              <a:t>Barleta</a:t>
            </a:r>
            <a:r>
              <a:rPr lang="ro-RO" sz="1600" dirty="0">
                <a:latin typeface="Calibri" panose="020F0502020204030204" pitchFamily="34" charset="0"/>
              </a:rPr>
              <a:t> </a:t>
            </a:r>
            <a:r>
              <a:rPr lang="ro-RO" sz="1600" dirty="0" smtClean="0">
                <a:latin typeface="Calibri" panose="020F0502020204030204" pitchFamily="34" charset="0"/>
              </a:rPr>
              <a:t>S</a:t>
            </a:r>
            <a:r>
              <a:rPr lang="en-US" sz="1600" dirty="0" smtClean="0">
                <a:latin typeface="Calibri" panose="020F0502020204030204" pitchFamily="34" charset="0"/>
              </a:rPr>
              <a:t>.</a:t>
            </a:r>
            <a:r>
              <a:rPr lang="ro-RO" sz="1600" dirty="0" smtClean="0">
                <a:latin typeface="Calibri" panose="020F0502020204030204" pitchFamily="34" charset="0"/>
              </a:rPr>
              <a:t>R</a:t>
            </a:r>
            <a:r>
              <a:rPr lang="en-US" sz="1600" dirty="0" smtClean="0">
                <a:latin typeface="Calibri" panose="020F0502020204030204" pitchFamily="34" charset="0"/>
              </a:rPr>
              <a:t>.</a:t>
            </a:r>
            <a:r>
              <a:rPr lang="ro-RO" sz="1600" dirty="0" smtClean="0">
                <a:latin typeface="Calibri" panose="020F0502020204030204" pitchFamily="34" charset="0"/>
              </a:rPr>
              <a:t>L</a:t>
            </a:r>
            <a:r>
              <a:rPr lang="en-US" sz="1600" dirty="0" smtClean="0">
                <a:latin typeface="Calibri" panose="020F0502020204030204" pitchFamily="34" charset="0"/>
              </a:rPr>
              <a:t>.</a:t>
            </a:r>
            <a:r>
              <a:rPr lang="ro-RO" sz="1600" dirty="0" smtClean="0">
                <a:latin typeface="Calibri" panose="020F0502020204030204" pitchFamily="34" charset="0"/>
              </a:rPr>
              <a:t>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ro-RO" sz="1600" dirty="0" smtClean="0">
                <a:latin typeface="Calibri" panose="020F0502020204030204" pitchFamily="34" charset="0"/>
              </a:rPr>
              <a:t>organizat în cadrul proiectului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ro-RO" dirty="0" smtClean="0">
                <a:latin typeface="Calibri" panose="020F0502020204030204" pitchFamily="34" charset="0"/>
              </a:rPr>
              <a:t>„Parteneriat  pentru stagii de practică – </a:t>
            </a:r>
            <a:br>
              <a:rPr lang="ro-RO" dirty="0" smtClean="0">
                <a:latin typeface="Calibri" panose="020F0502020204030204" pitchFamily="34" charset="0"/>
              </a:rPr>
            </a:br>
            <a:r>
              <a:rPr lang="ro-RO" dirty="0" smtClean="0">
                <a:latin typeface="Calibri" panose="020F0502020204030204" pitchFamily="34" charset="0"/>
              </a:rPr>
              <a:t>Primul pas pentru o carieră în industria alimentară” (POCU/90/6.13/6.14/108612)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ro-RO" sz="1600" dirty="0" smtClean="0">
                <a:latin typeface="Calibri" panose="020F0502020204030204" pitchFamily="34" charset="0"/>
              </a:rPr>
              <a:t>și a promovat disciplina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ro-RO" sz="1600" dirty="0" smtClean="0">
                <a:latin typeface="Calibri" panose="020F0502020204030204" pitchFamily="34" charset="0"/>
              </a:rPr>
              <a:t>„Practică</a:t>
            </a:r>
            <a:r>
              <a:rPr lang="en-US" sz="1600" dirty="0" smtClean="0">
                <a:latin typeface="Calibri" panose="020F0502020204030204" pitchFamily="34" charset="0"/>
              </a:rPr>
              <a:t>” </a:t>
            </a:r>
            <a:r>
              <a:rPr lang="ro-RO" sz="1600" dirty="0" smtClean="0">
                <a:latin typeface="Calibri" panose="020F0502020204030204" pitchFamily="34" charset="0"/>
              </a:rPr>
              <a:t>cu nota __________.</a:t>
            </a:r>
            <a:endParaRPr lang="ro-RO" sz="1600" dirty="0">
              <a:latin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2D420D35-1F4E-46F6-AB01-829C6D20A128}"/>
              </a:ext>
            </a:extLst>
          </p:cNvPr>
          <p:cNvSpPr/>
          <p:nvPr/>
        </p:nvSpPr>
        <p:spPr>
          <a:xfrm>
            <a:off x="366189" y="5435164"/>
            <a:ext cx="5198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Universitatea </a:t>
            </a:r>
            <a:r>
              <a:rPr lang="ro-RO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„Vasile Alecsandri” din Bacău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o-RO" sz="1200" dirty="0"/>
              <a:t>Rector,</a:t>
            </a:r>
          </a:p>
          <a:p>
            <a:r>
              <a:rPr lang="en-US" sz="1200" dirty="0" smtClean="0"/>
              <a:t>Prof.</a:t>
            </a:r>
            <a:r>
              <a:rPr lang="ro-RO" sz="1200" dirty="0" smtClean="0"/>
              <a:t> univ. </a:t>
            </a:r>
            <a:r>
              <a:rPr lang="en-US" sz="1200" dirty="0" smtClean="0"/>
              <a:t>dr.</a:t>
            </a:r>
            <a:r>
              <a:rPr lang="ro-RO" sz="1200" dirty="0" smtClean="0"/>
              <a:t> </a:t>
            </a:r>
            <a:r>
              <a:rPr lang="en-US" sz="1200" dirty="0" err="1" smtClean="0"/>
              <a:t>ing</a:t>
            </a:r>
            <a:r>
              <a:rPr lang="en-US" sz="1200" dirty="0"/>
              <a:t>. Carol </a:t>
            </a:r>
            <a:r>
              <a:rPr lang="en-US" sz="1200" dirty="0" smtClean="0"/>
              <a:t>SCHNAKOVSZKY</a:t>
            </a:r>
            <a:endParaRPr lang="ro-RO" sz="1200" dirty="0" smtClean="0"/>
          </a:p>
          <a:p>
            <a:endParaRPr lang="ro-RO" sz="1200" dirty="0"/>
          </a:p>
          <a:p>
            <a:r>
              <a:rPr lang="ro-RO" sz="1200" dirty="0" smtClean="0"/>
              <a:t>Decan,</a:t>
            </a:r>
          </a:p>
          <a:p>
            <a:pPr lvl="0"/>
            <a:r>
              <a:rPr lang="ro-RO" sz="1200" dirty="0" err="1" smtClean="0">
                <a:solidFill>
                  <a:prstClr val="black"/>
                </a:solidFill>
              </a:rPr>
              <a:t>Conf</a:t>
            </a:r>
            <a:r>
              <a:rPr lang="en-US" sz="1200" dirty="0" smtClean="0">
                <a:solidFill>
                  <a:prstClr val="black"/>
                </a:solidFill>
              </a:rPr>
              <a:t>.</a:t>
            </a:r>
            <a:r>
              <a:rPr lang="ro-RO" sz="1200" dirty="0" smtClean="0">
                <a:solidFill>
                  <a:prstClr val="black"/>
                </a:solidFill>
              </a:rPr>
              <a:t> </a:t>
            </a:r>
            <a:r>
              <a:rPr lang="ro-RO" sz="1200" dirty="0">
                <a:solidFill>
                  <a:prstClr val="black"/>
                </a:solidFill>
              </a:rPr>
              <a:t>univ. </a:t>
            </a:r>
            <a:r>
              <a:rPr lang="en-US" sz="1200" dirty="0">
                <a:solidFill>
                  <a:prstClr val="black"/>
                </a:solidFill>
              </a:rPr>
              <a:t>dr.</a:t>
            </a:r>
            <a:r>
              <a:rPr lang="ro-RO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ing</a:t>
            </a:r>
            <a:r>
              <a:rPr lang="en-US" sz="1200" dirty="0">
                <a:solidFill>
                  <a:prstClr val="black"/>
                </a:solidFill>
              </a:rPr>
              <a:t>. </a:t>
            </a:r>
            <a:r>
              <a:rPr lang="ro-RO" sz="1200" dirty="0" smtClean="0">
                <a:solidFill>
                  <a:prstClr val="black"/>
                </a:solidFill>
              </a:rPr>
              <a:t>Mirela PANAINTE-LEHĂDUȘ</a:t>
            </a:r>
            <a:endParaRPr lang="ro-RO" sz="1200" dirty="0">
              <a:solidFill>
                <a:prstClr val="black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2A8E1A99-DCEB-47A7-BA17-4A9FF1320217}"/>
              </a:ext>
            </a:extLst>
          </p:cNvPr>
          <p:cNvSpPr/>
          <p:nvPr/>
        </p:nvSpPr>
        <p:spPr>
          <a:xfrm>
            <a:off x="5810124" y="5435164"/>
            <a:ext cx="2915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o-RO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o-RO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Barleta</a:t>
            </a:r>
            <a:r>
              <a:rPr lang="ro-RO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o-RO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o-RO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o-RO" sz="1200" dirty="0"/>
              <a:t>Manager,</a:t>
            </a:r>
          </a:p>
          <a:p>
            <a:r>
              <a:rPr lang="en-US" sz="1200" dirty="0" err="1" smtClean="0"/>
              <a:t>Ing</a:t>
            </a:r>
            <a:r>
              <a:rPr lang="en-US" sz="1200" dirty="0"/>
              <a:t>. C</a:t>
            </a:r>
            <a:r>
              <a:rPr lang="ro-RO" sz="1200" dirty="0"/>
              <a:t>orneliu Gheorghe ENACHE</a:t>
            </a:r>
          </a:p>
        </p:txBody>
      </p:sp>
      <p:sp>
        <p:nvSpPr>
          <p:cNvPr id="60" name="Rectangle 59"/>
          <p:cNvSpPr/>
          <p:nvPr/>
        </p:nvSpPr>
        <p:spPr>
          <a:xfrm>
            <a:off x="55506" y="6537293"/>
            <a:ext cx="9989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latin typeface="+mj-lt"/>
                <a:ea typeface="Times New Roman"/>
              </a:rPr>
              <a:t>F </a:t>
            </a:r>
            <a:r>
              <a:rPr lang="en-US" sz="1000" i="1" dirty="0" smtClean="0">
                <a:latin typeface="+mj-lt"/>
                <a:ea typeface="Times New Roman"/>
              </a:rPr>
              <a:t> 647.19/ed.02</a:t>
            </a:r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37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9017" y="0"/>
            <a:ext cx="9164447" cy="6858794"/>
            <a:chOff x="-9017" y="0"/>
            <a:chExt cx="9164447" cy="6858794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104898" y="139382"/>
              <a:ext cx="6898132" cy="5943600"/>
            </a:xfrm>
            <a:custGeom>
              <a:avLst/>
              <a:gdLst>
                <a:gd name="T0" fmla="*/ 0 w 9124"/>
                <a:gd name="T1" fmla="*/ 0 h 9361"/>
                <a:gd name="T2" fmla="*/ 9123 w 9124"/>
                <a:gd name="T3" fmla="*/ 0 h 9361"/>
                <a:gd name="T4" fmla="*/ 9123 w 9124"/>
                <a:gd name="T5" fmla="*/ 9360 h 9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24" h="9361">
                  <a:moveTo>
                    <a:pt x="0" y="0"/>
                  </a:moveTo>
                  <a:lnTo>
                    <a:pt x="9123" y="0"/>
                  </a:lnTo>
                  <a:lnTo>
                    <a:pt x="9123" y="9360"/>
                  </a:lnTo>
                </a:path>
              </a:pathLst>
            </a:custGeom>
            <a:noFill/>
            <a:ln w="25400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o-RO" dirty="0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23826" y="3222243"/>
              <a:ext cx="6529070" cy="3511931"/>
            </a:xfrm>
            <a:custGeom>
              <a:avLst/>
              <a:gdLst>
                <a:gd name="T0" fmla="*/ 11756 w 11757"/>
                <a:gd name="T1" fmla="*/ 9026 h 9027"/>
                <a:gd name="T2" fmla="*/ 0 w 11757"/>
                <a:gd name="T3" fmla="*/ 9026 h 9027"/>
                <a:gd name="T4" fmla="*/ 0 w 11757"/>
                <a:gd name="T5" fmla="*/ 0 h 9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57" h="9027">
                  <a:moveTo>
                    <a:pt x="11756" y="9026"/>
                  </a:moveTo>
                  <a:lnTo>
                    <a:pt x="0" y="902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o-RO" dirty="0"/>
            </a:p>
          </p:txBody>
        </p:sp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-9017" y="1651"/>
              <a:ext cx="1230630" cy="2047240"/>
            </a:xfrm>
            <a:custGeom>
              <a:avLst/>
              <a:gdLst>
                <a:gd name="T0" fmla="*/ 1937 w 1938"/>
                <a:gd name="T1" fmla="*/ 0 h 3225"/>
                <a:gd name="T2" fmla="*/ 1406 w 1938"/>
                <a:gd name="T3" fmla="*/ 0 h 3225"/>
                <a:gd name="T4" fmla="*/ 0 w 1938"/>
                <a:gd name="T5" fmla="*/ 2428 h 3225"/>
                <a:gd name="T6" fmla="*/ 0 w 1938"/>
                <a:gd name="T7" fmla="*/ 3224 h 3225"/>
                <a:gd name="T8" fmla="*/ 1937 w 1938"/>
                <a:gd name="T9" fmla="*/ 0 h 3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8" h="3225">
                  <a:moveTo>
                    <a:pt x="1937" y="0"/>
                  </a:moveTo>
                  <a:lnTo>
                    <a:pt x="1406" y="0"/>
                  </a:lnTo>
                  <a:lnTo>
                    <a:pt x="0" y="2428"/>
                  </a:lnTo>
                  <a:lnTo>
                    <a:pt x="0" y="3224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o-RO" dirty="0"/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-9017" y="1651"/>
              <a:ext cx="2123440" cy="3669665"/>
            </a:xfrm>
            <a:custGeom>
              <a:avLst/>
              <a:gdLst>
                <a:gd name="T0" fmla="*/ 3343 w 3344"/>
                <a:gd name="T1" fmla="*/ 0 h 5780"/>
                <a:gd name="T2" fmla="*/ 1671 w 3344"/>
                <a:gd name="T3" fmla="*/ 0 h 5780"/>
                <a:gd name="T4" fmla="*/ 0 w 3344"/>
                <a:gd name="T5" fmla="*/ 2890 h 5780"/>
                <a:gd name="T6" fmla="*/ 0 w 3344"/>
                <a:gd name="T7" fmla="*/ 5780 h 5780"/>
                <a:gd name="T8" fmla="*/ 3343 w 3344"/>
                <a:gd name="T9" fmla="*/ 0 h 5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4" h="5780">
                  <a:moveTo>
                    <a:pt x="3343" y="0"/>
                  </a:moveTo>
                  <a:lnTo>
                    <a:pt x="1671" y="0"/>
                  </a:lnTo>
                  <a:lnTo>
                    <a:pt x="0" y="2890"/>
                  </a:lnTo>
                  <a:lnTo>
                    <a:pt x="0" y="5780"/>
                  </a:lnTo>
                  <a:lnTo>
                    <a:pt x="33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o-RO" dirty="0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0" y="0"/>
              <a:ext cx="996950" cy="1742440"/>
            </a:xfrm>
            <a:custGeom>
              <a:avLst/>
              <a:gdLst>
                <a:gd name="T0" fmla="*/ 1569 w 1570"/>
                <a:gd name="T1" fmla="*/ 0 h 2745"/>
                <a:gd name="T2" fmla="*/ 0 w 1570"/>
                <a:gd name="T3" fmla="*/ 0 h 2745"/>
                <a:gd name="T4" fmla="*/ 0 w 1570"/>
                <a:gd name="T5" fmla="*/ 2744 h 2745"/>
                <a:gd name="T6" fmla="*/ 1569 w 1570"/>
                <a:gd name="T7" fmla="*/ 0 h 2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0" h="2745">
                  <a:moveTo>
                    <a:pt x="1569" y="0"/>
                  </a:moveTo>
                  <a:lnTo>
                    <a:pt x="0" y="0"/>
                  </a:lnTo>
                  <a:lnTo>
                    <a:pt x="0" y="2744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o-RO" dirty="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583563" y="1651"/>
              <a:ext cx="1069975" cy="1834515"/>
            </a:xfrm>
            <a:custGeom>
              <a:avLst/>
              <a:gdLst>
                <a:gd name="T0" fmla="*/ 835 w 1685"/>
                <a:gd name="T1" fmla="*/ 0 h 2890"/>
                <a:gd name="T2" fmla="*/ 0 w 1685"/>
                <a:gd name="T3" fmla="*/ 1445 h 2890"/>
                <a:gd name="T4" fmla="*/ 835 w 1685"/>
                <a:gd name="T5" fmla="*/ 2890 h 2890"/>
                <a:gd name="T6" fmla="*/ 1684 w 1685"/>
                <a:gd name="T7" fmla="*/ 1488 h 2890"/>
                <a:gd name="T8" fmla="*/ 835 w 1685"/>
                <a:gd name="T9" fmla="*/ 0 h 2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5" h="2890">
                  <a:moveTo>
                    <a:pt x="835" y="0"/>
                  </a:moveTo>
                  <a:lnTo>
                    <a:pt x="0" y="1445"/>
                  </a:lnTo>
                  <a:lnTo>
                    <a:pt x="835" y="2890"/>
                  </a:lnTo>
                  <a:lnTo>
                    <a:pt x="1684" y="1488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o-RO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104898" y="1651"/>
              <a:ext cx="2124075" cy="1834515"/>
            </a:xfrm>
            <a:custGeom>
              <a:avLst/>
              <a:gdLst>
                <a:gd name="T0" fmla="*/ 3344 w 3345"/>
                <a:gd name="T1" fmla="*/ 0 h 2890"/>
                <a:gd name="T2" fmla="*/ 1757 w 3345"/>
                <a:gd name="T3" fmla="*/ 0 h 2890"/>
                <a:gd name="T4" fmla="*/ 0 w 3345"/>
                <a:gd name="T5" fmla="*/ 2890 h 2890"/>
                <a:gd name="T6" fmla="*/ 1672 w 3345"/>
                <a:gd name="T7" fmla="*/ 2890 h 2890"/>
                <a:gd name="T8" fmla="*/ 3344 w 3345"/>
                <a:gd name="T9" fmla="*/ 0 h 2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5" h="2890">
                  <a:moveTo>
                    <a:pt x="3344" y="0"/>
                  </a:moveTo>
                  <a:lnTo>
                    <a:pt x="1757" y="0"/>
                  </a:lnTo>
                  <a:lnTo>
                    <a:pt x="0" y="2890"/>
                  </a:lnTo>
                  <a:lnTo>
                    <a:pt x="1672" y="2890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o-RO" dirty="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8378825" y="5562600"/>
              <a:ext cx="776605" cy="1296194"/>
            </a:xfrm>
            <a:custGeom>
              <a:avLst/>
              <a:gdLst>
                <a:gd name="T0" fmla="*/ 1212 w 1213"/>
                <a:gd name="T1" fmla="*/ 0 h 2018"/>
                <a:gd name="T2" fmla="*/ 0 w 1213"/>
                <a:gd name="T3" fmla="*/ 2017 h 2018"/>
                <a:gd name="T4" fmla="*/ 332 w 1213"/>
                <a:gd name="T5" fmla="*/ 2017 h 2018"/>
                <a:gd name="T6" fmla="*/ 1212 w 1213"/>
                <a:gd name="T7" fmla="*/ 499 h 2018"/>
                <a:gd name="T8" fmla="*/ 1212 w 1213"/>
                <a:gd name="T9" fmla="*/ 0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3" h="2018">
                  <a:moveTo>
                    <a:pt x="1212" y="0"/>
                  </a:moveTo>
                  <a:lnTo>
                    <a:pt x="0" y="2017"/>
                  </a:lnTo>
                  <a:lnTo>
                    <a:pt x="332" y="2017"/>
                  </a:lnTo>
                  <a:lnTo>
                    <a:pt x="1212" y="499"/>
                  </a:lnTo>
                  <a:lnTo>
                    <a:pt x="12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o-RO" dirty="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7825740" y="4559935"/>
              <a:ext cx="1329690" cy="2298065"/>
            </a:xfrm>
            <a:custGeom>
              <a:avLst/>
              <a:gdLst>
                <a:gd name="T0" fmla="*/ 2093 w 2094"/>
                <a:gd name="T1" fmla="*/ 0 h 3620"/>
                <a:gd name="T2" fmla="*/ 0 w 2094"/>
                <a:gd name="T3" fmla="*/ 3619 h 3620"/>
                <a:gd name="T4" fmla="*/ 1047 w 2094"/>
                <a:gd name="T5" fmla="*/ 3619 h 3620"/>
                <a:gd name="T6" fmla="*/ 2093 w 2094"/>
                <a:gd name="T7" fmla="*/ 1811 h 3620"/>
                <a:gd name="T8" fmla="*/ 2093 w 2094"/>
                <a:gd name="T9" fmla="*/ 0 h 3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4" h="3620">
                  <a:moveTo>
                    <a:pt x="2093" y="0"/>
                  </a:moveTo>
                  <a:lnTo>
                    <a:pt x="0" y="3619"/>
                  </a:lnTo>
                  <a:lnTo>
                    <a:pt x="1047" y="3619"/>
                  </a:lnTo>
                  <a:lnTo>
                    <a:pt x="2093" y="1811"/>
                  </a:lnTo>
                  <a:lnTo>
                    <a:pt x="20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o-RO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8531860" y="5767546"/>
              <a:ext cx="623570" cy="1089660"/>
            </a:xfrm>
            <a:custGeom>
              <a:avLst/>
              <a:gdLst>
                <a:gd name="T0" fmla="*/ 981 w 982"/>
                <a:gd name="T1" fmla="*/ 0 h 1717"/>
                <a:gd name="T2" fmla="*/ 0 w 982"/>
                <a:gd name="T3" fmla="*/ 1716 h 1717"/>
                <a:gd name="T4" fmla="*/ 981 w 982"/>
                <a:gd name="T5" fmla="*/ 1716 h 1717"/>
                <a:gd name="T6" fmla="*/ 981 w 982"/>
                <a:gd name="T7" fmla="*/ 0 h 1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2" h="1717">
                  <a:moveTo>
                    <a:pt x="981" y="0"/>
                  </a:moveTo>
                  <a:lnTo>
                    <a:pt x="0" y="1716"/>
                  </a:lnTo>
                  <a:lnTo>
                    <a:pt x="981" y="1716"/>
                  </a:lnTo>
                  <a:lnTo>
                    <a:pt x="9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o-RO" dirty="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7487285" y="5708015"/>
              <a:ext cx="671195" cy="1149985"/>
            </a:xfrm>
            <a:custGeom>
              <a:avLst/>
              <a:gdLst>
                <a:gd name="T0" fmla="*/ 532 w 1057"/>
                <a:gd name="T1" fmla="*/ 0 h 1812"/>
                <a:gd name="T2" fmla="*/ 0 w 1057"/>
                <a:gd name="T3" fmla="*/ 878 h 1812"/>
                <a:gd name="T4" fmla="*/ 531 w 1057"/>
                <a:gd name="T5" fmla="*/ 1811 h 1812"/>
                <a:gd name="T6" fmla="*/ 532 w 1057"/>
                <a:gd name="T7" fmla="*/ 1811 h 1812"/>
                <a:gd name="T8" fmla="*/ 1056 w 1057"/>
                <a:gd name="T9" fmla="*/ 905 h 1812"/>
                <a:gd name="T10" fmla="*/ 532 w 1057"/>
                <a:gd name="T11" fmla="*/ 0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7" h="1812">
                  <a:moveTo>
                    <a:pt x="532" y="0"/>
                  </a:moveTo>
                  <a:lnTo>
                    <a:pt x="0" y="878"/>
                  </a:lnTo>
                  <a:lnTo>
                    <a:pt x="531" y="1811"/>
                  </a:lnTo>
                  <a:lnTo>
                    <a:pt x="532" y="1811"/>
                  </a:lnTo>
                  <a:lnTo>
                    <a:pt x="1056" y="905"/>
                  </a:lnTo>
                  <a:lnTo>
                    <a:pt x="5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o-RO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6503035" y="5708015"/>
              <a:ext cx="1331595" cy="1149985"/>
            </a:xfrm>
            <a:custGeom>
              <a:avLst/>
              <a:gdLst>
                <a:gd name="T0" fmla="*/ 2096 w 2097"/>
                <a:gd name="T1" fmla="*/ 0 h 1812"/>
                <a:gd name="T2" fmla="*/ 1048 w 2097"/>
                <a:gd name="T3" fmla="*/ 0 h 1812"/>
                <a:gd name="T4" fmla="*/ 0 w 2097"/>
                <a:gd name="T5" fmla="*/ 1811 h 1812"/>
                <a:gd name="T6" fmla="*/ 995 w 2097"/>
                <a:gd name="T7" fmla="*/ 1811 h 1812"/>
                <a:gd name="T8" fmla="*/ 2096 w 2097"/>
                <a:gd name="T9" fmla="*/ 0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7" h="1812">
                  <a:moveTo>
                    <a:pt x="2096" y="0"/>
                  </a:moveTo>
                  <a:lnTo>
                    <a:pt x="1048" y="0"/>
                  </a:lnTo>
                  <a:lnTo>
                    <a:pt x="0" y="1811"/>
                  </a:lnTo>
                  <a:lnTo>
                    <a:pt x="995" y="1811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o-RO" dirty="0"/>
            </a:p>
          </p:txBody>
        </p:sp>
        <p:sp>
          <p:nvSpPr>
            <p:cNvPr id="14" name="Shape"/>
            <p:cNvSpPr/>
            <p:nvPr/>
          </p:nvSpPr>
          <p:spPr>
            <a:xfrm>
              <a:off x="7329934" y="3980497"/>
              <a:ext cx="191770" cy="807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328" extrusionOk="0">
                  <a:moveTo>
                    <a:pt x="15689" y="0"/>
                  </a:moveTo>
                  <a:lnTo>
                    <a:pt x="9477" y="0"/>
                  </a:lnTo>
                  <a:lnTo>
                    <a:pt x="18" y="20460"/>
                  </a:lnTo>
                  <a:cubicBezTo>
                    <a:pt x="-264" y="21097"/>
                    <a:pt x="2701" y="21600"/>
                    <a:pt x="5101" y="21164"/>
                  </a:cubicBezTo>
                  <a:lnTo>
                    <a:pt x="12160" y="19957"/>
                  </a:lnTo>
                  <a:lnTo>
                    <a:pt x="21336" y="0"/>
                  </a:lnTo>
                  <a:lnTo>
                    <a:pt x="15689" y="0"/>
                  </a:ln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 lang="ro-RO" dirty="0"/>
            </a:p>
          </p:txBody>
        </p:sp>
        <p:sp>
          <p:nvSpPr>
            <p:cNvPr id="15" name="Shape"/>
            <p:cNvSpPr/>
            <p:nvPr/>
          </p:nvSpPr>
          <p:spPr>
            <a:xfrm>
              <a:off x="8235444" y="3980497"/>
              <a:ext cx="191770" cy="805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366" extrusionOk="0">
                  <a:moveTo>
                    <a:pt x="5929" y="0"/>
                  </a:moveTo>
                  <a:lnTo>
                    <a:pt x="0" y="0"/>
                  </a:lnTo>
                  <a:lnTo>
                    <a:pt x="9176" y="20019"/>
                  </a:lnTo>
                  <a:lnTo>
                    <a:pt x="16235" y="21230"/>
                  </a:lnTo>
                  <a:cubicBezTo>
                    <a:pt x="18635" y="21600"/>
                    <a:pt x="21600" y="21163"/>
                    <a:pt x="21318" y="20523"/>
                  </a:cubicBezTo>
                  <a:lnTo>
                    <a:pt x="11859" y="0"/>
                  </a:lnTo>
                  <a:lnTo>
                    <a:pt x="5929" y="0"/>
                  </a:ln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 lang="ro-RO" dirty="0"/>
            </a:p>
          </p:txBody>
        </p:sp>
        <p:sp>
          <p:nvSpPr>
            <p:cNvPr id="16" name="Shape"/>
            <p:cNvSpPr/>
            <p:nvPr/>
          </p:nvSpPr>
          <p:spPr>
            <a:xfrm>
              <a:off x="7483604" y="4007802"/>
              <a:ext cx="793750" cy="706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32" y="1125"/>
                  </a:moveTo>
                  <a:lnTo>
                    <a:pt x="17626" y="2831"/>
                  </a:lnTo>
                  <a:lnTo>
                    <a:pt x="15794" y="2172"/>
                  </a:lnTo>
                  <a:lnTo>
                    <a:pt x="13893" y="1512"/>
                  </a:lnTo>
                  <a:lnTo>
                    <a:pt x="12303" y="2831"/>
                  </a:lnTo>
                  <a:lnTo>
                    <a:pt x="10783" y="4072"/>
                  </a:lnTo>
                  <a:lnTo>
                    <a:pt x="9262" y="2831"/>
                  </a:lnTo>
                  <a:lnTo>
                    <a:pt x="7672" y="1512"/>
                  </a:lnTo>
                  <a:lnTo>
                    <a:pt x="5772" y="2172"/>
                  </a:lnTo>
                  <a:lnTo>
                    <a:pt x="3940" y="2831"/>
                  </a:lnTo>
                  <a:lnTo>
                    <a:pt x="2834" y="1125"/>
                  </a:lnTo>
                  <a:lnTo>
                    <a:pt x="2108" y="0"/>
                  </a:lnTo>
                  <a:lnTo>
                    <a:pt x="0" y="21600"/>
                  </a:lnTo>
                  <a:lnTo>
                    <a:pt x="10333" y="13611"/>
                  </a:lnTo>
                  <a:cubicBezTo>
                    <a:pt x="10610" y="13379"/>
                    <a:pt x="10990" y="13379"/>
                    <a:pt x="11267" y="13611"/>
                  </a:cubicBezTo>
                  <a:lnTo>
                    <a:pt x="21600" y="21600"/>
                  </a:lnTo>
                  <a:lnTo>
                    <a:pt x="19492" y="0"/>
                  </a:lnTo>
                  <a:lnTo>
                    <a:pt x="18732" y="1125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 lang="ro-RO" dirty="0"/>
            </a:p>
          </p:txBody>
        </p:sp>
        <p:sp>
          <p:nvSpPr>
            <p:cNvPr id="17" name="Shape"/>
            <p:cNvSpPr/>
            <p:nvPr/>
          </p:nvSpPr>
          <p:spPr>
            <a:xfrm>
              <a:off x="7194044" y="2650172"/>
              <a:ext cx="1377950" cy="1379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0"/>
                  </a:moveTo>
                  <a:lnTo>
                    <a:pt x="20505" y="9240"/>
                  </a:lnTo>
                  <a:lnTo>
                    <a:pt x="21082" y="7452"/>
                  </a:lnTo>
                  <a:lnTo>
                    <a:pt x="19569" y="6319"/>
                  </a:lnTo>
                  <a:lnTo>
                    <a:pt x="19569" y="4431"/>
                  </a:lnTo>
                  <a:lnTo>
                    <a:pt x="17718" y="3895"/>
                  </a:lnTo>
                  <a:lnTo>
                    <a:pt x="17141" y="2106"/>
                  </a:lnTo>
                  <a:lnTo>
                    <a:pt x="15249" y="2106"/>
                  </a:lnTo>
                  <a:lnTo>
                    <a:pt x="14115" y="556"/>
                  </a:lnTo>
                  <a:lnTo>
                    <a:pt x="12323" y="1133"/>
                  </a:lnTo>
                  <a:lnTo>
                    <a:pt x="10770" y="0"/>
                  </a:lnTo>
                  <a:lnTo>
                    <a:pt x="9217" y="1093"/>
                  </a:lnTo>
                  <a:lnTo>
                    <a:pt x="7426" y="556"/>
                  </a:lnTo>
                  <a:lnTo>
                    <a:pt x="6291" y="2067"/>
                  </a:lnTo>
                  <a:lnTo>
                    <a:pt x="4400" y="2067"/>
                  </a:lnTo>
                  <a:lnTo>
                    <a:pt x="3822" y="3915"/>
                  </a:lnTo>
                  <a:lnTo>
                    <a:pt x="2031" y="4491"/>
                  </a:lnTo>
                  <a:lnTo>
                    <a:pt x="2031" y="6379"/>
                  </a:lnTo>
                  <a:lnTo>
                    <a:pt x="518" y="7511"/>
                  </a:lnTo>
                  <a:lnTo>
                    <a:pt x="1095" y="9300"/>
                  </a:lnTo>
                  <a:lnTo>
                    <a:pt x="0" y="10850"/>
                  </a:lnTo>
                  <a:lnTo>
                    <a:pt x="1095" y="12400"/>
                  </a:lnTo>
                  <a:lnTo>
                    <a:pt x="518" y="14188"/>
                  </a:lnTo>
                  <a:lnTo>
                    <a:pt x="2031" y="15321"/>
                  </a:lnTo>
                  <a:lnTo>
                    <a:pt x="2031" y="17208"/>
                  </a:lnTo>
                  <a:lnTo>
                    <a:pt x="3822" y="17785"/>
                  </a:lnTo>
                  <a:lnTo>
                    <a:pt x="4400" y="19573"/>
                  </a:lnTo>
                  <a:lnTo>
                    <a:pt x="6291" y="19573"/>
                  </a:lnTo>
                  <a:lnTo>
                    <a:pt x="7426" y="21083"/>
                  </a:lnTo>
                  <a:lnTo>
                    <a:pt x="9217" y="20507"/>
                  </a:lnTo>
                  <a:lnTo>
                    <a:pt x="10770" y="21600"/>
                  </a:lnTo>
                  <a:lnTo>
                    <a:pt x="12323" y="20507"/>
                  </a:lnTo>
                  <a:lnTo>
                    <a:pt x="14115" y="21083"/>
                  </a:lnTo>
                  <a:lnTo>
                    <a:pt x="15249" y="19573"/>
                  </a:lnTo>
                  <a:lnTo>
                    <a:pt x="17141" y="19573"/>
                  </a:lnTo>
                  <a:lnTo>
                    <a:pt x="17718" y="17785"/>
                  </a:lnTo>
                  <a:lnTo>
                    <a:pt x="19510" y="17208"/>
                  </a:lnTo>
                  <a:lnTo>
                    <a:pt x="19510" y="15321"/>
                  </a:lnTo>
                  <a:lnTo>
                    <a:pt x="21023" y="14188"/>
                  </a:lnTo>
                  <a:lnTo>
                    <a:pt x="20445" y="12400"/>
                  </a:lnTo>
                  <a:lnTo>
                    <a:pt x="21600" y="10790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 lang="ro-RO" dirty="0"/>
            </a:p>
          </p:txBody>
        </p:sp>
        <p:sp>
          <p:nvSpPr>
            <p:cNvPr id="18" name="Shape"/>
            <p:cNvSpPr/>
            <p:nvPr/>
          </p:nvSpPr>
          <p:spPr>
            <a:xfrm>
              <a:off x="7402324" y="2858452"/>
              <a:ext cx="929640" cy="931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39" y="21600"/>
                    <a:pt x="0" y="16774"/>
                    <a:pt x="0" y="10829"/>
                  </a:cubicBezTo>
                  <a:cubicBezTo>
                    <a:pt x="0" y="4885"/>
                    <a:pt x="4839" y="0"/>
                    <a:pt x="10800" y="0"/>
                  </a:cubicBezTo>
                  <a:cubicBezTo>
                    <a:pt x="16761" y="0"/>
                    <a:pt x="21600" y="4826"/>
                    <a:pt x="21600" y="10771"/>
                  </a:cubicBezTo>
                  <a:cubicBezTo>
                    <a:pt x="21600" y="16715"/>
                    <a:pt x="16761" y="21600"/>
                    <a:pt x="10800" y="2160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 lang="ro-RO" dirty="0"/>
            </a:p>
          </p:txBody>
        </p:sp>
        <p:sp>
          <p:nvSpPr>
            <p:cNvPr id="19" name="Shape"/>
            <p:cNvSpPr>
              <a:spLocks noChangeAspect="1"/>
            </p:cNvSpPr>
            <p:nvPr/>
          </p:nvSpPr>
          <p:spPr>
            <a:xfrm>
              <a:off x="7806105" y="3015750"/>
              <a:ext cx="368776" cy="336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07" y="3108"/>
                  </a:moveTo>
                  <a:lnTo>
                    <a:pt x="17607" y="0"/>
                  </a:lnTo>
                  <a:lnTo>
                    <a:pt x="4041" y="0"/>
                  </a:lnTo>
                  <a:lnTo>
                    <a:pt x="4041" y="3108"/>
                  </a:lnTo>
                  <a:lnTo>
                    <a:pt x="0" y="3108"/>
                  </a:lnTo>
                  <a:lnTo>
                    <a:pt x="0" y="7534"/>
                  </a:lnTo>
                  <a:cubicBezTo>
                    <a:pt x="0" y="9746"/>
                    <a:pt x="1732" y="11643"/>
                    <a:pt x="3752" y="11643"/>
                  </a:cubicBezTo>
                  <a:lnTo>
                    <a:pt x="4570" y="11643"/>
                  </a:lnTo>
                  <a:cubicBezTo>
                    <a:pt x="5484" y="13961"/>
                    <a:pt x="7408" y="15752"/>
                    <a:pt x="9814" y="16174"/>
                  </a:cubicBezTo>
                  <a:lnTo>
                    <a:pt x="9814" y="18492"/>
                  </a:lnTo>
                  <a:cubicBezTo>
                    <a:pt x="7986" y="18808"/>
                    <a:pt x="6350" y="19914"/>
                    <a:pt x="5244" y="21600"/>
                  </a:cubicBezTo>
                  <a:lnTo>
                    <a:pt x="16356" y="21600"/>
                  </a:lnTo>
                  <a:cubicBezTo>
                    <a:pt x="15346" y="19914"/>
                    <a:pt x="13710" y="18808"/>
                    <a:pt x="11786" y="18492"/>
                  </a:cubicBezTo>
                  <a:lnTo>
                    <a:pt x="11786" y="16174"/>
                  </a:lnTo>
                  <a:cubicBezTo>
                    <a:pt x="14192" y="15752"/>
                    <a:pt x="16116" y="14066"/>
                    <a:pt x="17030" y="11643"/>
                  </a:cubicBezTo>
                  <a:lnTo>
                    <a:pt x="17848" y="11643"/>
                  </a:lnTo>
                  <a:cubicBezTo>
                    <a:pt x="19868" y="11643"/>
                    <a:pt x="21600" y="9746"/>
                    <a:pt x="21600" y="7534"/>
                  </a:cubicBezTo>
                  <a:lnTo>
                    <a:pt x="21600" y="3108"/>
                  </a:lnTo>
                  <a:lnTo>
                    <a:pt x="17607" y="3108"/>
                  </a:lnTo>
                  <a:close/>
                  <a:moveTo>
                    <a:pt x="3656" y="9430"/>
                  </a:moveTo>
                  <a:cubicBezTo>
                    <a:pt x="2742" y="9430"/>
                    <a:pt x="1924" y="8640"/>
                    <a:pt x="1924" y="7534"/>
                  </a:cubicBezTo>
                  <a:lnTo>
                    <a:pt x="1924" y="5426"/>
                  </a:lnTo>
                  <a:lnTo>
                    <a:pt x="3945" y="5426"/>
                  </a:lnTo>
                  <a:lnTo>
                    <a:pt x="3945" y="8851"/>
                  </a:lnTo>
                  <a:cubicBezTo>
                    <a:pt x="3945" y="9061"/>
                    <a:pt x="3945" y="9272"/>
                    <a:pt x="3945" y="9430"/>
                  </a:cubicBezTo>
                  <a:lnTo>
                    <a:pt x="3656" y="9430"/>
                  </a:lnTo>
                  <a:close/>
                  <a:moveTo>
                    <a:pt x="19628" y="7534"/>
                  </a:moveTo>
                  <a:cubicBezTo>
                    <a:pt x="19628" y="8535"/>
                    <a:pt x="18906" y="9430"/>
                    <a:pt x="17896" y="9430"/>
                  </a:cubicBezTo>
                  <a:lnTo>
                    <a:pt x="17607" y="9430"/>
                  </a:lnTo>
                  <a:cubicBezTo>
                    <a:pt x="17607" y="9220"/>
                    <a:pt x="17607" y="9009"/>
                    <a:pt x="17607" y="8851"/>
                  </a:cubicBezTo>
                  <a:lnTo>
                    <a:pt x="17607" y="5426"/>
                  </a:lnTo>
                  <a:lnTo>
                    <a:pt x="19628" y="5426"/>
                  </a:lnTo>
                  <a:lnTo>
                    <a:pt x="19628" y="7534"/>
                  </a:ln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 lang="ro-RO" dirty="0"/>
            </a:p>
          </p:txBody>
        </p:sp>
        <p:pic>
          <p:nvPicPr>
            <p:cNvPr id="20" name="Content Placeholder 4">
              <a:extLst>
                <a:ext uri="{FF2B5EF4-FFF2-40B4-BE49-F238E27FC236}">
                  <a16:creationId xmlns:a16="http://schemas.microsoft.com/office/drawing/2014/main" xmlns="" id="{91F5BC46-A167-4C4B-A06B-97559843E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576" y="3172191"/>
              <a:ext cx="847778" cy="342422"/>
            </a:xfrm>
            <a:prstGeom prst="rect">
              <a:avLst/>
            </a:prstGeom>
          </p:spPr>
        </p:pic>
        <p:sp>
          <p:nvSpPr>
            <p:cNvPr id="86" name="TextBox 85"/>
            <p:cNvSpPr txBox="1"/>
            <p:nvPr/>
          </p:nvSpPr>
          <p:spPr>
            <a:xfrm>
              <a:off x="149134" y="1356862"/>
              <a:ext cx="19884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200" dirty="0" smtClean="0">
                  <a:solidFill>
                    <a:srgbClr val="990000"/>
                  </a:solidFill>
                  <a:latin typeface="Calibri" panose="020F0502020204030204" pitchFamily="34" charset="0"/>
                  <a:cs typeface="Segoe UI Semilight" panose="020B0402040204020203" pitchFamily="34" charset="0"/>
                </a:rPr>
                <a:t>Competențe</a:t>
              </a:r>
              <a:r>
                <a:rPr lang="en-US" sz="1200" dirty="0" smtClean="0">
                  <a:solidFill>
                    <a:srgbClr val="990000"/>
                  </a:solidFill>
                  <a:latin typeface="Calibri" panose="020F0502020204030204" pitchFamily="34" charset="0"/>
                  <a:cs typeface="Segoe UI Semilight" panose="020B0402040204020203" pitchFamily="34" charset="0"/>
                </a:rPr>
                <a:t> </a:t>
              </a:r>
              <a:r>
                <a:rPr lang="ro-RO" sz="1200" dirty="0" smtClean="0">
                  <a:solidFill>
                    <a:srgbClr val="990000"/>
                  </a:solidFill>
                  <a:latin typeface="Calibri" panose="020F0502020204030204" pitchFamily="34" charset="0"/>
                  <a:cs typeface="Segoe UI Semilight" panose="020B0402040204020203" pitchFamily="34" charset="0"/>
                </a:rPr>
                <a:t>profesionale</a:t>
              </a:r>
              <a:endParaRPr lang="ro-RO" sz="1200" dirty="0">
                <a:solidFill>
                  <a:srgbClr val="990000"/>
                </a:solidFill>
                <a:latin typeface="Calibri" panose="020F0502020204030204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="" xmlns:a16="http://schemas.microsoft.com/office/drawing/2014/main" id="{2D420D35-1F4E-46F6-AB01-829C6D20A128}"/>
                </a:ext>
              </a:extLst>
            </p:cNvPr>
            <p:cNvSpPr/>
            <p:nvPr/>
          </p:nvSpPr>
          <p:spPr>
            <a:xfrm>
              <a:off x="4649286" y="6114474"/>
              <a:ext cx="338328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o-RO" sz="1200" dirty="0" smtClean="0">
                  <a:latin typeface="Trebuchet MS" pitchFamily="34" charset="0"/>
                </a:rPr>
                <a:t>Decan,</a:t>
              </a:r>
            </a:p>
            <a:p>
              <a:pPr lvl="0"/>
              <a:r>
                <a:rPr lang="ro-RO" sz="1200" dirty="0" err="1" smtClean="0">
                  <a:solidFill>
                    <a:prstClr val="black"/>
                  </a:solidFill>
                  <a:latin typeface="Trebuchet MS" pitchFamily="34" charset="0"/>
                </a:rPr>
                <a:t>Conf</a:t>
              </a:r>
              <a:r>
                <a:rPr lang="en-US" sz="1200" dirty="0" smtClean="0">
                  <a:solidFill>
                    <a:prstClr val="black"/>
                  </a:solidFill>
                  <a:latin typeface="Trebuchet MS" pitchFamily="34" charset="0"/>
                </a:rPr>
                <a:t>.</a:t>
              </a:r>
              <a:r>
                <a:rPr lang="ro-RO" sz="1200" dirty="0" smtClean="0">
                  <a:solidFill>
                    <a:prstClr val="black"/>
                  </a:solidFill>
                  <a:latin typeface="Trebuchet MS" pitchFamily="34" charset="0"/>
                </a:rPr>
                <a:t> </a:t>
              </a:r>
              <a:r>
                <a:rPr lang="ro-RO" sz="1200" dirty="0">
                  <a:solidFill>
                    <a:prstClr val="black"/>
                  </a:solidFill>
                  <a:latin typeface="Trebuchet MS" pitchFamily="34" charset="0"/>
                </a:rPr>
                <a:t>univ. </a:t>
              </a:r>
              <a:r>
                <a:rPr lang="en-US" sz="1200" dirty="0">
                  <a:solidFill>
                    <a:prstClr val="black"/>
                  </a:solidFill>
                  <a:latin typeface="Trebuchet MS" pitchFamily="34" charset="0"/>
                </a:rPr>
                <a:t>dr.</a:t>
              </a:r>
              <a:r>
                <a:rPr lang="ro-RO" sz="1200" dirty="0">
                  <a:solidFill>
                    <a:prstClr val="black"/>
                  </a:solidFill>
                  <a:latin typeface="Trebuchet MS" pitchFamily="34" charset="0"/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  <a:latin typeface="Trebuchet MS" pitchFamily="34" charset="0"/>
                </a:rPr>
                <a:t>ing</a:t>
              </a:r>
              <a:r>
                <a:rPr lang="en-US" sz="1200" dirty="0">
                  <a:solidFill>
                    <a:prstClr val="black"/>
                  </a:solidFill>
                  <a:latin typeface="Trebuchet MS" pitchFamily="34" charset="0"/>
                </a:rPr>
                <a:t>. </a:t>
              </a:r>
              <a:r>
                <a:rPr lang="ro-RO" sz="1200" dirty="0" smtClean="0">
                  <a:solidFill>
                    <a:prstClr val="black"/>
                  </a:solidFill>
                  <a:latin typeface="Trebuchet MS" pitchFamily="34" charset="0"/>
                </a:rPr>
                <a:t>Mirela PANAINTE-LEHĂDUȘ</a:t>
              </a:r>
              <a:endParaRPr lang="ro-RO" sz="1200" dirty="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29274" y="3283679"/>
              <a:ext cx="19756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200" dirty="0" smtClean="0">
                  <a:solidFill>
                    <a:srgbClr val="990000"/>
                  </a:solidFill>
                  <a:latin typeface="Calibri" panose="020F0502020204030204" pitchFamily="34" charset="0"/>
                </a:rPr>
                <a:t>Competențe</a:t>
              </a:r>
              <a:r>
                <a:rPr lang="en-US" sz="1200" dirty="0" smtClean="0">
                  <a:solidFill>
                    <a:srgbClr val="990000"/>
                  </a:solidFill>
                  <a:latin typeface="Calibri" panose="020F0502020204030204" pitchFamily="34" charset="0"/>
                </a:rPr>
                <a:t> </a:t>
              </a:r>
              <a:r>
                <a:rPr lang="ro-RO" sz="1200" dirty="0" smtClean="0">
                  <a:solidFill>
                    <a:srgbClr val="990000"/>
                  </a:solidFill>
                  <a:latin typeface="Calibri" panose="020F0502020204030204" pitchFamily="34" charset="0"/>
                </a:rPr>
                <a:t>transversale</a:t>
              </a:r>
              <a:endParaRPr lang="ro-RO" sz="1200" dirty="0">
                <a:solidFill>
                  <a:srgbClr val="99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49193" y="1595135"/>
              <a:ext cx="8687340" cy="1615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lvl="1" indent="-228600" algn="just">
                <a:buFont typeface="Wingdings" pitchFamily="2" charset="2"/>
                <a:buChar char="ü"/>
              </a:pPr>
              <a:r>
                <a:rPr lang="vi-VN" sz="1100" dirty="0" smtClean="0">
                  <a:latin typeface="Calibri" panose="020F0502020204030204" pitchFamily="34" charset="0"/>
                  <a:cs typeface="Arial" pitchFamily="34" charset="0"/>
                </a:rPr>
                <a:t>Abordarea interdisciplinară (pe baza cunoștințelor de matematică, fizică şi chimie) a problemelor de inginerie și </a:t>
              </a:r>
              <a:r>
                <a:rPr lang="ro-RO" sz="1100" dirty="0" smtClean="0">
                  <a:latin typeface="Calibri" panose="020F0502020204030204" pitchFamily="34" charset="0"/>
                  <a:cs typeface="Arial" pitchFamily="34" charset="0"/>
                </a:rPr>
                <a:t>î</a:t>
              </a:r>
              <a:r>
                <a:rPr lang="vi-VN" sz="1100" dirty="0" smtClean="0">
                  <a:latin typeface="Calibri" panose="020F0502020204030204" pitchFamily="34" charset="0"/>
                  <a:cs typeface="Arial" pitchFamily="34" charset="0"/>
                </a:rPr>
                <a:t>n special, de inginerie chimică și biochimică.</a:t>
              </a:r>
            </a:p>
            <a:p>
              <a:pPr marL="228600" lvl="1" indent="-228600" algn="just">
                <a:buFont typeface="Wingdings" pitchFamily="2" charset="2"/>
                <a:buChar char="ü"/>
              </a:pPr>
              <a:r>
                <a:rPr lang="vi-VN" sz="1100" dirty="0" smtClean="0">
                  <a:latin typeface="Calibri" panose="020F0502020204030204" pitchFamily="34" charset="0"/>
                  <a:cs typeface="Arial" pitchFamily="34" charset="0"/>
                </a:rPr>
                <a:t>Identificarea, descrierea </a:t>
              </a:r>
              <a:r>
                <a:rPr lang="ro-RO" sz="1100" dirty="0" smtClean="0">
                  <a:latin typeface="Calibri" panose="020F0502020204030204" pitchFamily="34" charset="0"/>
                  <a:cs typeface="Arial" pitchFamily="34" charset="0"/>
                </a:rPr>
                <a:t>ș</a:t>
              </a:r>
              <a:r>
                <a:rPr lang="vi-VN" sz="1100" dirty="0" smtClean="0">
                  <a:latin typeface="Calibri" panose="020F0502020204030204" pitchFamily="34" charset="0"/>
                  <a:cs typeface="Arial" pitchFamily="34" charset="0"/>
                </a:rPr>
                <a:t>i utilizarea adecvat</a:t>
              </a:r>
              <a:r>
                <a:rPr lang="ro-RO" sz="1100" dirty="0" smtClean="0">
                  <a:latin typeface="Calibri" panose="020F0502020204030204" pitchFamily="34" charset="0"/>
                  <a:cs typeface="Arial" pitchFamily="34" charset="0"/>
                </a:rPr>
                <a:t>ă</a:t>
              </a:r>
              <a:r>
                <a:rPr lang="vi-VN" sz="1100" dirty="0" smtClean="0">
                  <a:latin typeface="Calibri" panose="020F0502020204030204" pitchFamily="34" charset="0"/>
                  <a:cs typeface="Arial" pitchFamily="34" charset="0"/>
                </a:rPr>
                <a:t> a noțiunilor specifice ingineriei chimice.</a:t>
              </a:r>
            </a:p>
            <a:p>
              <a:pPr marL="228600" lvl="1" indent="-228600" algn="just">
                <a:buFont typeface="Wingdings" pitchFamily="2" charset="2"/>
                <a:buChar char="ü"/>
              </a:pPr>
              <a:r>
                <a:rPr lang="vi-VN" sz="1100" dirty="0" smtClean="0">
                  <a:latin typeface="Calibri" panose="020F0502020204030204" pitchFamily="34" charset="0"/>
                  <a:cs typeface="Arial" pitchFamily="34" charset="0"/>
                </a:rPr>
                <a:t>Conducerea proceselor generale de inginerie, exploatarea instalațiilor </a:t>
              </a:r>
              <a:r>
                <a:rPr lang="ro-RO" sz="1100" dirty="0" smtClean="0">
                  <a:latin typeface="Calibri" panose="020F0502020204030204" pitchFamily="34" charset="0"/>
                  <a:cs typeface="Arial" pitchFamily="34" charset="0"/>
                </a:rPr>
                <a:t>ș</a:t>
              </a:r>
              <a:r>
                <a:rPr lang="vi-VN" sz="1100" dirty="0" smtClean="0">
                  <a:latin typeface="Calibri" panose="020F0502020204030204" pitchFamily="34" charset="0"/>
                  <a:cs typeface="Arial" pitchFamily="34" charset="0"/>
                </a:rPr>
                <a:t>i echipamentelor specifice ingineriei chimice/biochimice.  </a:t>
              </a:r>
            </a:p>
            <a:p>
              <a:pPr marL="228600" lvl="1" indent="-228600" algn="just">
                <a:buFont typeface="Wingdings" pitchFamily="2" charset="2"/>
                <a:buChar char="ü"/>
              </a:pPr>
              <a:r>
                <a:rPr lang="vi-VN" sz="1100" dirty="0" smtClean="0">
                  <a:latin typeface="Calibri" panose="020F0502020204030204" pitchFamily="34" charset="0"/>
                  <a:cs typeface="Arial" pitchFamily="34" charset="0"/>
                </a:rPr>
                <a:t>Supravegherea, conducerea, analiza </a:t>
              </a:r>
              <a:r>
                <a:rPr lang="ro-RO" sz="1100" dirty="0" smtClean="0">
                  <a:latin typeface="Calibri" panose="020F0502020204030204" pitchFamily="34" charset="0"/>
                  <a:cs typeface="Arial" pitchFamily="34" charset="0"/>
                </a:rPr>
                <a:t>ș</a:t>
              </a:r>
              <a:r>
                <a:rPr lang="vi-VN" sz="1100" dirty="0" smtClean="0">
                  <a:latin typeface="Calibri" panose="020F0502020204030204" pitchFamily="34" charset="0"/>
                  <a:cs typeface="Arial" pitchFamily="34" charset="0"/>
                </a:rPr>
                <a:t>i proiectarea tehnologiilor de la materii prime p</a:t>
              </a:r>
              <a:r>
                <a:rPr lang="ro-RO" sz="1100" dirty="0" smtClean="0">
                  <a:latin typeface="Calibri" panose="020F0502020204030204" pitchFamily="34" charset="0"/>
                  <a:cs typeface="Arial" pitchFamily="34" charset="0"/>
                </a:rPr>
                <a:t>â</a:t>
              </a:r>
              <a:r>
                <a:rPr lang="vi-VN" sz="1100" dirty="0" smtClean="0">
                  <a:latin typeface="Calibri" panose="020F0502020204030204" pitchFamily="34" charset="0"/>
                  <a:cs typeface="Arial" pitchFamily="34" charset="0"/>
                </a:rPr>
                <a:t>n</a:t>
              </a:r>
              <a:r>
                <a:rPr lang="ro-RO" sz="1100" dirty="0" smtClean="0">
                  <a:latin typeface="Calibri" panose="020F0502020204030204" pitchFamily="34" charset="0"/>
                  <a:cs typeface="Arial" pitchFamily="34" charset="0"/>
                </a:rPr>
                <a:t>ă</a:t>
              </a:r>
              <a:r>
                <a:rPr lang="vi-VN" sz="1100" dirty="0" smtClean="0">
                  <a:latin typeface="Calibri" panose="020F0502020204030204" pitchFamily="34" charset="0"/>
                  <a:cs typeface="Arial" pitchFamily="34" charset="0"/>
                </a:rPr>
                <a:t> la produs finit.</a:t>
              </a:r>
            </a:p>
            <a:p>
              <a:pPr marL="228600" lvl="1" indent="-228600" algn="just">
                <a:buFont typeface="Wingdings" pitchFamily="2" charset="2"/>
                <a:buChar char="ü"/>
              </a:pPr>
              <a:r>
                <a:rPr lang="vi-VN" sz="1100" dirty="0" smtClean="0">
                  <a:latin typeface="Calibri" panose="020F0502020204030204" pitchFamily="34" charset="0"/>
                  <a:cs typeface="Arial" pitchFamily="34" charset="0"/>
                </a:rPr>
                <a:t>Proiectarea de produse noi, implementarea </a:t>
              </a:r>
              <a:r>
                <a:rPr lang="ro-RO" sz="1100" dirty="0" smtClean="0">
                  <a:latin typeface="Calibri" panose="020F0502020204030204" pitchFamily="34" charset="0"/>
                  <a:cs typeface="Arial" pitchFamily="34" charset="0"/>
                </a:rPr>
                <a:t>ș</a:t>
              </a:r>
              <a:r>
                <a:rPr lang="vi-VN" sz="1100" dirty="0" smtClean="0">
                  <a:latin typeface="Calibri" panose="020F0502020204030204" pitchFamily="34" charset="0"/>
                  <a:cs typeface="Arial" pitchFamily="34" charset="0"/>
                </a:rPr>
                <a:t>i managementul de proiecte.</a:t>
              </a:r>
            </a:p>
            <a:p>
              <a:pPr marL="228600" lvl="1" indent="-228600" algn="just">
                <a:buFont typeface="Wingdings" pitchFamily="2" charset="2"/>
                <a:buChar char="ü"/>
              </a:pPr>
              <a:r>
                <a:rPr lang="vi-VN" sz="1100" dirty="0" smtClean="0">
                  <a:latin typeface="Calibri" panose="020F0502020204030204" pitchFamily="34" charset="0"/>
                  <a:cs typeface="Arial" pitchFamily="34" charset="0"/>
                </a:rPr>
                <a:t>Controlul calității produselor finite, depistarea unor eventuale neconcordanțe de calitate</a:t>
              </a:r>
              <a:r>
                <a:rPr lang="ro-RO" sz="1100" dirty="0" smtClean="0">
                  <a:latin typeface="Calibri" panose="020F0502020204030204" pitchFamily="34" charset="0"/>
                  <a:cs typeface="Arial" pitchFamily="34" charset="0"/>
                </a:rPr>
                <a:t> </a:t>
              </a:r>
              <a:r>
                <a:rPr lang="vi-VN" sz="1100" dirty="0" smtClean="0">
                  <a:latin typeface="Calibri" panose="020F0502020204030204" pitchFamily="34" charset="0"/>
                  <a:cs typeface="Arial" pitchFamily="34" charset="0"/>
                </a:rPr>
                <a:t>și luarea măsurilor pentru remedierea problemei.</a:t>
              </a:r>
            </a:p>
            <a:p>
              <a:pPr marL="228600" lvl="1" indent="-228600" algn="just">
                <a:buFont typeface="Wingdings" pitchFamily="2" charset="2"/>
                <a:buChar char="ü"/>
              </a:pPr>
              <a:r>
                <a:rPr lang="vi-VN" sz="1100" dirty="0" smtClean="0">
                  <a:latin typeface="Calibri" panose="020F0502020204030204" pitchFamily="34" charset="0"/>
                  <a:cs typeface="Arial" pitchFamily="34" charset="0"/>
                </a:rPr>
                <a:t>Managementul tehnologiilor de valorificare a subproduselor </a:t>
              </a:r>
              <a:r>
                <a:rPr lang="ro-RO" sz="1100" dirty="0" smtClean="0">
                  <a:latin typeface="Calibri" panose="020F0502020204030204" pitchFamily="34" charset="0"/>
                  <a:cs typeface="Arial" pitchFamily="34" charset="0"/>
                </a:rPr>
                <a:t>ș</a:t>
              </a:r>
              <a:r>
                <a:rPr lang="vi-VN" sz="1100" dirty="0" smtClean="0">
                  <a:latin typeface="Calibri" panose="020F0502020204030204" pitchFamily="34" charset="0"/>
                  <a:cs typeface="Arial" pitchFamily="34" charset="0"/>
                </a:rPr>
                <a:t>i deșeurilor din industria chimică/biochimică </a:t>
              </a:r>
              <a:r>
                <a:rPr lang="ro-RO" sz="1100" dirty="0" smtClean="0">
                  <a:latin typeface="Calibri" panose="020F0502020204030204" pitchFamily="34" charset="0"/>
                  <a:cs typeface="Arial" pitchFamily="34" charset="0"/>
                </a:rPr>
                <a:t>ș</a:t>
              </a:r>
              <a:r>
                <a:rPr lang="vi-VN" sz="1100" dirty="0" smtClean="0">
                  <a:latin typeface="Calibri" panose="020F0502020204030204" pitchFamily="34" charset="0"/>
                  <a:cs typeface="Arial" pitchFamily="34" charset="0"/>
                </a:rPr>
                <a:t>i asigurarea protecției mediului.</a:t>
              </a:r>
            </a:p>
            <a:p>
              <a:pPr marL="228600" lvl="1" indent="-228600" algn="just">
                <a:buFont typeface="Wingdings" pitchFamily="2" charset="2"/>
                <a:buChar char="ü"/>
              </a:pPr>
              <a:r>
                <a:rPr lang="vi-VN" sz="1100" dirty="0" smtClean="0">
                  <a:latin typeface="Calibri" panose="020F0502020204030204" pitchFamily="34" charset="0"/>
                  <a:cs typeface="Arial" pitchFamily="34" charset="0"/>
                </a:rPr>
                <a:t>Proiectarea, realizarea și controlul ambalajelor ecologice.</a:t>
              </a:r>
              <a:endParaRPr lang="vi-VN" sz="11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52576" y="3513454"/>
              <a:ext cx="8683957" cy="24622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 algn="just">
                <a:buFont typeface="Wingdings" pitchFamily="2" charset="2"/>
                <a:buChar char="ü"/>
              </a:pPr>
              <a:r>
                <a:rPr lang="vi-VN" sz="1100" dirty="0" smtClean="0">
                  <a:latin typeface="Calibri" panose="020F0502020204030204" pitchFamily="34" charset="0"/>
                  <a:cs typeface="Arial" pitchFamily="34" charset="0"/>
                </a:rPr>
                <a:t>Executarea sarcinilor profesionale conform cerinţelor precizate şi în termenele impuse, cu respectarea normelor de etică profesională şi de conduită morală, urmând un plan de lucru prestabilit şi cu îndrumare calificată.</a:t>
              </a:r>
            </a:p>
            <a:p>
              <a:pPr marL="228600" indent="-228600" algn="just">
                <a:buFont typeface="Wingdings" pitchFamily="2" charset="2"/>
                <a:buChar char="ü"/>
              </a:pPr>
              <a:r>
                <a:rPr lang="vi-VN" sz="1100" dirty="0" smtClean="0">
                  <a:latin typeface="Calibri" panose="020F0502020204030204" pitchFamily="34" charset="0"/>
                  <a:cs typeface="Arial" pitchFamily="34" charset="0"/>
                </a:rPr>
                <a:t>Rezolvarea sarcinilor profesionale în concordanţă cu obiectivele generale stabilite prin integrarea în cadrul unui grup de lucru şi distribuirea de sarcini pentru nivelurile subordonate.</a:t>
              </a:r>
            </a:p>
            <a:p>
              <a:pPr marL="228600" indent="-228600" algn="just">
                <a:buFont typeface="Wingdings" pitchFamily="2" charset="2"/>
                <a:buChar char="ü"/>
              </a:pPr>
              <a:r>
                <a:rPr lang="vi-VN" sz="1100" dirty="0" smtClean="0">
                  <a:latin typeface="Calibri" panose="020F0502020204030204" pitchFamily="34" charset="0"/>
                  <a:cs typeface="Arial" pitchFamily="34" charset="0"/>
                </a:rPr>
                <a:t>Aplicarea strategiilor de perseverență, rigurozitate, eficiență și responsabilitate în muncă, punctualitate și asumarea r</a:t>
              </a:r>
              <a:r>
                <a:rPr lang="ro-RO" sz="1100" dirty="0" smtClean="0">
                  <a:latin typeface="Calibri" panose="020F0502020204030204" pitchFamily="34" charset="0"/>
                  <a:cs typeface="Arial" pitchFamily="34" charset="0"/>
                </a:rPr>
                <a:t>ă</a:t>
              </a:r>
              <a:r>
                <a:rPr lang="vi-VN" sz="1100" dirty="0" smtClean="0">
                  <a:latin typeface="Calibri" panose="020F0502020204030204" pitchFamily="34" charset="0"/>
                  <a:cs typeface="Arial" pitchFamily="34" charset="0"/>
                </a:rPr>
                <a:t>spunderii pentru rezultatele activității personale, creativitate, bun simț, gândire analitică și critică, rezolvarea de probleme etc., pe baza principiilor, normelor și a valorilor codului de etică profesională în domeniul alimentar.</a:t>
              </a:r>
            </a:p>
            <a:p>
              <a:pPr marL="228600" indent="-228600" algn="just">
                <a:buFont typeface="Wingdings" pitchFamily="2" charset="2"/>
                <a:buChar char="ü"/>
              </a:pPr>
              <a:r>
                <a:rPr lang="vi-VN" sz="1100" dirty="0" smtClean="0">
                  <a:latin typeface="Calibri" panose="020F0502020204030204" pitchFamily="34" charset="0"/>
                  <a:cs typeface="Arial" pitchFamily="34" charset="0"/>
                </a:rPr>
                <a:t>Aplicarea tehnicilor de inter-relaționare</a:t>
              </a:r>
              <a:r>
                <a:rPr lang="ro-RO" sz="1100" dirty="0" smtClean="0">
                  <a:latin typeface="Calibri" panose="020F0502020204030204" pitchFamily="34" charset="0"/>
                  <a:cs typeface="Arial" pitchFamily="34" charset="0"/>
                </a:rPr>
                <a:t> </a:t>
              </a:r>
              <a:r>
                <a:rPr lang="vi-VN" sz="1100" dirty="0" smtClean="0">
                  <a:latin typeface="Calibri" panose="020F0502020204030204" pitchFamily="34" charset="0"/>
                  <a:cs typeface="Arial" pitchFamily="34" charset="0"/>
                </a:rPr>
                <a:t>în cadrul unei echipe; amplificarea și cizelarea capacităților empatice de comunicare interpersonală și de asumare a unor atribuții specifice în desfășurarea activității de grup în vederea tratării/rezolvării de conflicte individuale/de grup, precum și gestionarea optimă a timpului.</a:t>
              </a:r>
            </a:p>
            <a:p>
              <a:pPr marL="228600" indent="-228600" algn="just">
                <a:buFont typeface="Wingdings" pitchFamily="2" charset="2"/>
                <a:buChar char="ü"/>
              </a:pPr>
              <a:r>
                <a:rPr lang="vi-VN" sz="1100" dirty="0" smtClean="0">
                  <a:latin typeface="Calibri" panose="020F0502020204030204" pitchFamily="34" charset="0"/>
                  <a:cs typeface="Arial" pitchFamily="34" charset="0"/>
                </a:rPr>
                <a:t>Înţelegerea de către studenţi a principiilor care trebuie urmate pentru asigurarea egalității de șanse și tratament în relațiile socio-umane (egalitate între bărbați și femei, nediscriminare pe criterii de origine rasială sau etnică, religie, vârstă, accesibilitatea persoanelor cu dizabilități) și o dezvoltare durabilă a omenirii.</a:t>
              </a:r>
            </a:p>
            <a:p>
              <a:pPr marL="228600" indent="-228600" algn="just">
                <a:buFont typeface="Wingdings" pitchFamily="2" charset="2"/>
                <a:buChar char="ü"/>
              </a:pPr>
              <a:r>
                <a:rPr lang="vi-VN" sz="1100" dirty="0" smtClean="0">
                  <a:latin typeface="Calibri" panose="020F0502020204030204" pitchFamily="34" charset="0"/>
                  <a:cs typeface="Arial" pitchFamily="34" charset="0"/>
                </a:rPr>
                <a:t>Aplicarea acestor principii, conform normelor de responsabilitate socială.</a:t>
              </a:r>
              <a:endParaRPr lang="vi-VN" sz="11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3365" y="6544071"/>
              <a:ext cx="99899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i="1" dirty="0">
                  <a:latin typeface="+mj-lt"/>
                  <a:ea typeface="Times New Roman"/>
                </a:rPr>
                <a:t>F </a:t>
              </a:r>
              <a:r>
                <a:rPr lang="en-US" sz="1000" i="1" dirty="0" smtClean="0">
                  <a:latin typeface="+mj-lt"/>
                  <a:ea typeface="Times New Roman"/>
                </a:rPr>
                <a:t> 647.19/ed.02</a:t>
              </a:r>
              <a:endParaRPr lang="en-US" sz="1000" dirty="0">
                <a:latin typeface="+mj-lt"/>
              </a:endParaRPr>
            </a:p>
          </p:txBody>
        </p:sp>
      </p:grpSp>
      <p:sp>
        <p:nvSpPr>
          <p:cNvPr id="96" name="Rectangle 95"/>
          <p:cNvSpPr/>
          <p:nvPr/>
        </p:nvSpPr>
        <p:spPr>
          <a:xfrm>
            <a:off x="4650778" y="566986"/>
            <a:ext cx="36494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1200" spc="50" normalizeH="0" baseline="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Competențe</a:t>
            </a:r>
            <a:r>
              <a:rPr kumimoji="0" lang="ro-RO" sz="2400" b="1" i="0" u="none" strike="noStrike" kern="1200" spc="50" normalizeH="0" baseline="0" noProof="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profesionale</a:t>
            </a:r>
            <a:r>
              <a:rPr kumimoji="0" lang="en-US" sz="2400" b="1" i="0" u="none" strike="noStrike" kern="1200" spc="50" normalizeH="0" baseline="0" noProof="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endParaRPr kumimoji="0" lang="ro-RO" sz="2400" b="1" i="0" u="none" strike="noStrike" kern="1200" spc="50" normalizeH="0" baseline="0" noProof="0" dirty="0" smtClean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1200" spc="50" normalizeH="0" baseline="0" noProof="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și</a:t>
            </a:r>
            <a:r>
              <a:rPr kumimoji="0" lang="ro-RO" sz="2400" b="1" i="0" u="none" strike="noStrike" kern="1200" spc="50" normalizeH="0" noProof="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transversale</a:t>
            </a:r>
            <a:r>
              <a:rPr kumimoji="0" lang="ro-RO" sz="2400" b="1" i="0" u="none" strike="noStrike" kern="1200" spc="50" normalizeH="0" baseline="0" noProof="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dobândite</a:t>
            </a:r>
            <a:endParaRPr kumimoji="0" lang="af-ZA" sz="2400" b="1" i="0" u="none" strike="noStrike" kern="1200" spc="50" normalizeH="0" baseline="0" noProof="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54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593</Words>
  <Application>Microsoft Office PowerPoint</Application>
  <PresentationFormat>On-screen Show (4:3)</PresentationFormat>
  <Paragraphs>74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CGG</dc:creator>
  <cp:lastModifiedBy>Radu_C</cp:lastModifiedBy>
  <cp:revision>24</cp:revision>
  <cp:lastPrinted>2020-05-19T11:09:52Z</cp:lastPrinted>
  <dcterms:created xsi:type="dcterms:W3CDTF">2020-05-18T05:30:16Z</dcterms:created>
  <dcterms:modified xsi:type="dcterms:W3CDTF">2020-05-21T08:43:39Z</dcterms:modified>
</cp:coreProperties>
</file>